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tags/tag1.xml" ContentType="application/vnd.openxmlformats-officedocument.presentationml.tags+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61" r:id="rId2"/>
    <p:sldMasterId id="2147483662" r:id="rId3"/>
  </p:sldMasterIdLst>
  <p:notesMasterIdLst>
    <p:notesMasterId r:id="rId53"/>
  </p:notesMasterIdLst>
  <p:handoutMasterIdLst>
    <p:handoutMasterId r:id="rId54"/>
  </p:handoutMasterIdLst>
  <p:sldIdLst>
    <p:sldId id="256" r:id="rId4"/>
    <p:sldId id="259" r:id="rId5"/>
    <p:sldId id="528" r:id="rId6"/>
    <p:sldId id="527" r:id="rId7"/>
    <p:sldId id="480" r:id="rId8"/>
    <p:sldId id="483" r:id="rId9"/>
    <p:sldId id="484" r:id="rId10"/>
    <p:sldId id="524" r:id="rId11"/>
    <p:sldId id="481" r:id="rId12"/>
    <p:sldId id="482" r:id="rId13"/>
    <p:sldId id="485" r:id="rId14"/>
    <p:sldId id="486" r:id="rId15"/>
    <p:sldId id="487" r:id="rId16"/>
    <p:sldId id="488" r:id="rId17"/>
    <p:sldId id="489" r:id="rId18"/>
    <p:sldId id="490" r:id="rId19"/>
    <p:sldId id="491" r:id="rId20"/>
    <p:sldId id="492" r:id="rId21"/>
    <p:sldId id="493" r:id="rId22"/>
    <p:sldId id="494" r:id="rId23"/>
    <p:sldId id="495" r:id="rId24"/>
    <p:sldId id="496" r:id="rId25"/>
    <p:sldId id="497" r:id="rId26"/>
    <p:sldId id="501" r:id="rId27"/>
    <p:sldId id="502" r:id="rId28"/>
    <p:sldId id="503" r:id="rId29"/>
    <p:sldId id="504" r:id="rId30"/>
    <p:sldId id="505" r:id="rId31"/>
    <p:sldId id="506" r:id="rId32"/>
    <p:sldId id="507" r:id="rId33"/>
    <p:sldId id="508" r:id="rId34"/>
    <p:sldId id="509" r:id="rId35"/>
    <p:sldId id="510" r:id="rId36"/>
    <p:sldId id="511" r:id="rId37"/>
    <p:sldId id="512" r:id="rId38"/>
    <p:sldId id="513" r:id="rId39"/>
    <p:sldId id="514" r:id="rId40"/>
    <p:sldId id="515" r:id="rId41"/>
    <p:sldId id="516" r:id="rId42"/>
    <p:sldId id="517" r:id="rId43"/>
    <p:sldId id="518" r:id="rId44"/>
    <p:sldId id="519" r:id="rId45"/>
    <p:sldId id="520" r:id="rId46"/>
    <p:sldId id="521" r:id="rId47"/>
    <p:sldId id="522" r:id="rId48"/>
    <p:sldId id="531" r:id="rId49"/>
    <p:sldId id="530" r:id="rId50"/>
    <p:sldId id="523" r:id="rId51"/>
    <p:sldId id="529" r:id="rId52"/>
  </p:sldIdLst>
  <p:sldSz cx="9144000" cy="6858000" type="screen4x3"/>
  <p:notesSz cx="6858000" cy="9947275"/>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925">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9900"/>
    <a:srgbClr val="996633"/>
    <a:srgbClr val="FF99CC"/>
    <a:srgbClr val="16162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835" autoAdjust="0"/>
    <p:restoredTop sz="94608" autoAdjust="0"/>
  </p:normalViewPr>
  <p:slideViewPr>
    <p:cSldViewPr showGuides="1">
      <p:cViewPr varScale="1">
        <p:scale>
          <a:sx n="132" d="100"/>
          <a:sy n="132" d="100"/>
        </p:scale>
        <p:origin x="1062" y="126"/>
      </p:cViewPr>
      <p:guideLst>
        <p:guide orient="horz" pos="2160"/>
        <p:guide pos="2925"/>
      </p:guideLst>
    </p:cSldViewPr>
  </p:slideViewPr>
  <p:outlineViewPr>
    <p:cViewPr>
      <p:scale>
        <a:sx n="33" d="100"/>
        <a:sy n="33" d="100"/>
      </p:scale>
      <p:origin x="0" y="0"/>
    </p:cViewPr>
    <p:sldLst>
      <p:sld r:id="rId1" collapse="1"/>
    </p:sldLst>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presProps" Target="pres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slide" Target="slides/slide38.xml"/><Relationship Id="rId54"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notesMaster" Target="notesMasters/notesMaster1.xml"/><Relationship Id="rId58"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theme" Target="theme/theme1.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viewProps" Target="viewProps.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s>
</file>

<file path=ppt/_rels/viewProps.xml.rels><?xml version="1.0" encoding="UTF-8" standalone="yes"?>
<Relationships xmlns="http://schemas.openxmlformats.org/package/2006/relationships"><Relationship Id="rId1" Type="http://schemas.openxmlformats.org/officeDocument/2006/relationships/slide" Target="slides/slide2.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4.wmf"/><Relationship Id="rId1" Type="http://schemas.openxmlformats.org/officeDocument/2006/relationships/image" Target="../media/image3.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8.wmf"/><Relationship Id="rId2" Type="http://schemas.openxmlformats.org/officeDocument/2006/relationships/image" Target="../media/image7.wmf"/><Relationship Id="rId1" Type="http://schemas.openxmlformats.org/officeDocument/2006/relationships/image" Target="../media/image6.wmf"/><Relationship Id="rId4" Type="http://schemas.openxmlformats.org/officeDocument/2006/relationships/image" Target="../media/image9.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3.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9.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1.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4.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6.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56.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98475"/>
          </a:xfrm>
          <a:prstGeom prst="rect">
            <a:avLst/>
          </a:prstGeom>
        </p:spPr>
        <p:txBody>
          <a:bodyPr vert="horz" lIns="91440" tIns="45720" rIns="91440" bIns="45720" rtlCol="0"/>
          <a:lstStyle>
            <a:lvl1pPr algn="l">
              <a:defRPr sz="1200" smtClean="0"/>
            </a:lvl1pPr>
          </a:lstStyle>
          <a:p>
            <a:pPr>
              <a:defRPr/>
            </a:pPr>
            <a:endParaRPr lang="zh-CN" altLang="en-US"/>
          </a:p>
        </p:txBody>
      </p:sp>
      <p:sp>
        <p:nvSpPr>
          <p:cNvPr id="3" name="日期占位符 2"/>
          <p:cNvSpPr>
            <a:spLocks noGrp="1"/>
          </p:cNvSpPr>
          <p:nvPr>
            <p:ph type="dt" sz="quarter" idx="1"/>
          </p:nvPr>
        </p:nvSpPr>
        <p:spPr>
          <a:xfrm>
            <a:off x="3884613" y="0"/>
            <a:ext cx="2971800" cy="498475"/>
          </a:xfrm>
          <a:prstGeom prst="rect">
            <a:avLst/>
          </a:prstGeom>
        </p:spPr>
        <p:txBody>
          <a:bodyPr vert="horz" lIns="91440" tIns="45720" rIns="91440" bIns="45720" rtlCol="0"/>
          <a:lstStyle>
            <a:lvl1pPr algn="r">
              <a:defRPr sz="1200" smtClean="0"/>
            </a:lvl1pPr>
          </a:lstStyle>
          <a:p>
            <a:pPr>
              <a:defRPr/>
            </a:pPr>
            <a:fld id="{EF111691-F249-49BF-AD13-77AC163C2E72}" type="datetimeFigureOut">
              <a:rPr lang="zh-CN" altLang="en-US"/>
              <a:pPr>
                <a:defRPr/>
              </a:pPr>
              <a:t>2022/8/29</a:t>
            </a:fld>
            <a:endParaRPr lang="zh-CN" altLang="en-US"/>
          </a:p>
        </p:txBody>
      </p:sp>
      <p:sp>
        <p:nvSpPr>
          <p:cNvPr id="4" name="页脚占位符 3"/>
          <p:cNvSpPr>
            <a:spLocks noGrp="1"/>
          </p:cNvSpPr>
          <p:nvPr>
            <p:ph type="ftr" sz="quarter" idx="2"/>
          </p:nvPr>
        </p:nvSpPr>
        <p:spPr>
          <a:xfrm>
            <a:off x="0" y="9448800"/>
            <a:ext cx="2971800" cy="498475"/>
          </a:xfrm>
          <a:prstGeom prst="rect">
            <a:avLst/>
          </a:prstGeom>
        </p:spPr>
        <p:txBody>
          <a:bodyPr vert="horz" lIns="91440" tIns="45720" rIns="91440" bIns="45720" rtlCol="0" anchor="b"/>
          <a:lstStyle>
            <a:lvl1pPr algn="l">
              <a:defRPr sz="1200" smtClean="0"/>
            </a:lvl1pPr>
          </a:lstStyle>
          <a:p>
            <a:pPr>
              <a:defRPr/>
            </a:pPr>
            <a:endParaRPr lang="zh-CN" altLang="en-US"/>
          </a:p>
        </p:txBody>
      </p:sp>
      <p:sp>
        <p:nvSpPr>
          <p:cNvPr id="5" name="灯片编号占位符 4"/>
          <p:cNvSpPr>
            <a:spLocks noGrp="1"/>
          </p:cNvSpPr>
          <p:nvPr>
            <p:ph type="sldNum" sz="quarter" idx="3"/>
          </p:nvPr>
        </p:nvSpPr>
        <p:spPr>
          <a:xfrm>
            <a:off x="3884613" y="9448800"/>
            <a:ext cx="2971800" cy="498475"/>
          </a:xfrm>
          <a:prstGeom prst="rect">
            <a:avLst/>
          </a:prstGeom>
        </p:spPr>
        <p:txBody>
          <a:bodyPr vert="horz" lIns="91440" tIns="45720" rIns="91440" bIns="45720" rtlCol="0" anchor="b"/>
          <a:lstStyle>
            <a:lvl1pPr algn="r">
              <a:defRPr sz="1200" smtClean="0"/>
            </a:lvl1pPr>
          </a:lstStyle>
          <a:p>
            <a:pPr>
              <a:defRPr/>
            </a:pPr>
            <a:fld id="{ED217722-F9DE-4589-BAF8-332D113C6475}" type="slidenum">
              <a:rPr lang="zh-CN" altLang="en-US"/>
              <a:pPr>
                <a:defRPr/>
              </a:pPr>
              <a:t>‹#›</a:t>
            </a:fld>
            <a:endParaRPr lang="zh-CN" altLang="en-US"/>
          </a:p>
        </p:txBody>
      </p:sp>
    </p:spTree>
    <p:extLst>
      <p:ext uri="{BB962C8B-B14F-4D97-AF65-F5344CB8AC3E}">
        <p14:creationId xmlns:p14="http://schemas.microsoft.com/office/powerpoint/2010/main" val="275552957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7346" name="Rectangle 2"/>
          <p:cNvSpPr>
            <a:spLocks noGrp="1" noChangeArrowheads="1"/>
          </p:cNvSpPr>
          <p:nvPr>
            <p:ph type="hdr" sz="quarter"/>
          </p:nvPr>
        </p:nvSpPr>
        <p:spPr bwMode="auto">
          <a:xfrm>
            <a:off x="0" y="0"/>
            <a:ext cx="2971800" cy="4968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kumimoji="1" sz="1200">
                <a:latin typeface="Times New Roman" pitchFamily="18" charset="0"/>
              </a:defRPr>
            </a:lvl1pPr>
          </a:lstStyle>
          <a:p>
            <a:pPr>
              <a:defRPr/>
            </a:pPr>
            <a:endParaRPr lang="zh-CN" altLang="en-US"/>
          </a:p>
        </p:txBody>
      </p:sp>
      <p:sp>
        <p:nvSpPr>
          <p:cNvPr id="57347" name="Rectangle 3"/>
          <p:cNvSpPr>
            <a:spLocks noGrp="1" noChangeArrowheads="1"/>
          </p:cNvSpPr>
          <p:nvPr>
            <p:ph type="dt" idx="1"/>
          </p:nvPr>
        </p:nvSpPr>
        <p:spPr bwMode="auto">
          <a:xfrm>
            <a:off x="3886200" y="0"/>
            <a:ext cx="2971800" cy="4968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kumimoji="1" sz="1200">
                <a:latin typeface="Times New Roman" pitchFamily="18" charset="0"/>
              </a:defRPr>
            </a:lvl1pPr>
          </a:lstStyle>
          <a:p>
            <a:pPr>
              <a:defRPr/>
            </a:pPr>
            <a:endParaRPr lang="en-US" altLang="zh-CN"/>
          </a:p>
        </p:txBody>
      </p:sp>
      <p:sp>
        <p:nvSpPr>
          <p:cNvPr id="4100" name="Rectangle 4"/>
          <p:cNvSpPr>
            <a:spLocks noGrp="1" noRot="1" noChangeAspect="1" noChangeArrowheads="1" noTextEdit="1"/>
          </p:cNvSpPr>
          <p:nvPr>
            <p:ph type="sldImg" idx="2"/>
          </p:nvPr>
        </p:nvSpPr>
        <p:spPr bwMode="auto">
          <a:xfrm>
            <a:off x="942975" y="746125"/>
            <a:ext cx="4972050" cy="373062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7349" name="Rectangle 5"/>
          <p:cNvSpPr>
            <a:spLocks noGrp="1" noChangeArrowheads="1"/>
          </p:cNvSpPr>
          <p:nvPr>
            <p:ph type="body" sz="quarter" idx="3"/>
          </p:nvPr>
        </p:nvSpPr>
        <p:spPr bwMode="auto">
          <a:xfrm>
            <a:off x="914400" y="4724400"/>
            <a:ext cx="5029200" cy="44767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57350" name="Rectangle 6"/>
          <p:cNvSpPr>
            <a:spLocks noGrp="1" noChangeArrowheads="1"/>
          </p:cNvSpPr>
          <p:nvPr>
            <p:ph type="ftr" sz="quarter" idx="4"/>
          </p:nvPr>
        </p:nvSpPr>
        <p:spPr bwMode="auto">
          <a:xfrm>
            <a:off x="0" y="9450388"/>
            <a:ext cx="2971800" cy="496887"/>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kumimoji="1" sz="1200">
                <a:latin typeface="Times New Roman" pitchFamily="18" charset="0"/>
              </a:defRPr>
            </a:lvl1pPr>
          </a:lstStyle>
          <a:p>
            <a:pPr>
              <a:defRPr/>
            </a:pPr>
            <a:endParaRPr lang="en-US" altLang="zh-CN"/>
          </a:p>
        </p:txBody>
      </p:sp>
      <p:sp>
        <p:nvSpPr>
          <p:cNvPr id="57351" name="Rectangle 7"/>
          <p:cNvSpPr>
            <a:spLocks noGrp="1" noChangeArrowheads="1"/>
          </p:cNvSpPr>
          <p:nvPr>
            <p:ph type="sldNum" sz="quarter" idx="5"/>
          </p:nvPr>
        </p:nvSpPr>
        <p:spPr bwMode="auto">
          <a:xfrm>
            <a:off x="3886200" y="9450388"/>
            <a:ext cx="2971800" cy="496887"/>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kumimoji="1" sz="1200">
                <a:latin typeface="Times New Roman" panose="02020603050405020304" pitchFamily="18" charset="0"/>
              </a:defRPr>
            </a:lvl1pPr>
          </a:lstStyle>
          <a:p>
            <a:pPr>
              <a:defRPr/>
            </a:pPr>
            <a:fld id="{C37847A5-3418-4168-BB03-40E320A0CA13}" type="slidenum">
              <a:rPr lang="zh-CN" altLang="en-US"/>
              <a:pPr>
                <a:defRPr/>
              </a:pPr>
              <a:t>‹#›</a:t>
            </a:fld>
            <a:endParaRPr lang="en-US" altLang="zh-CN"/>
          </a:p>
        </p:txBody>
      </p:sp>
    </p:spTree>
    <p:extLst>
      <p:ext uri="{BB962C8B-B14F-4D97-AF65-F5344CB8AC3E}">
        <p14:creationId xmlns:p14="http://schemas.microsoft.com/office/powerpoint/2010/main" val="935732383"/>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Narrow" pitchFamily="34"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Arial Narrow" pitchFamily="34"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Arial Narrow" pitchFamily="34"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Arial Narrow" pitchFamily="34"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Arial Narrow" pitchFamily="34"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Narrow" panose="020B0606020202030204" pitchFamily="34" charset="0"/>
                <a:ea typeface="宋体" panose="02010600030101010101" pitchFamily="2" charset="-122"/>
              </a:defRPr>
            </a:lvl1pPr>
            <a:lvl2pPr marL="742950" indent="-285750">
              <a:spcBef>
                <a:spcPct val="30000"/>
              </a:spcBef>
              <a:defRPr sz="1200">
                <a:solidFill>
                  <a:schemeClr val="tx1"/>
                </a:solidFill>
                <a:latin typeface="Arial Narrow" panose="020B0606020202030204" pitchFamily="34" charset="0"/>
                <a:ea typeface="宋体" panose="02010600030101010101" pitchFamily="2" charset="-122"/>
              </a:defRPr>
            </a:lvl2pPr>
            <a:lvl3pPr marL="1143000" indent="-228600">
              <a:spcBef>
                <a:spcPct val="30000"/>
              </a:spcBef>
              <a:defRPr sz="1200">
                <a:solidFill>
                  <a:schemeClr val="tx1"/>
                </a:solidFill>
                <a:latin typeface="Arial Narrow" panose="020B0606020202030204" pitchFamily="34" charset="0"/>
                <a:ea typeface="宋体" panose="02010600030101010101" pitchFamily="2" charset="-122"/>
              </a:defRPr>
            </a:lvl3pPr>
            <a:lvl4pPr marL="1600200" indent="-228600">
              <a:spcBef>
                <a:spcPct val="30000"/>
              </a:spcBef>
              <a:defRPr sz="1200">
                <a:solidFill>
                  <a:schemeClr val="tx1"/>
                </a:solidFill>
                <a:latin typeface="Arial Narrow" panose="020B0606020202030204" pitchFamily="34" charset="0"/>
                <a:ea typeface="宋体" panose="02010600030101010101" pitchFamily="2" charset="-122"/>
              </a:defRPr>
            </a:lvl4pPr>
            <a:lvl5pPr marL="2057400" indent="-228600">
              <a:spcBef>
                <a:spcPct val="30000"/>
              </a:spcBef>
              <a:defRPr sz="1200">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Narrow" panose="020B0606020202030204" pitchFamily="34" charset="0"/>
                <a:ea typeface="宋体" panose="02010600030101010101" pitchFamily="2" charset="-122"/>
              </a:defRPr>
            </a:lvl9pPr>
          </a:lstStyle>
          <a:p>
            <a:pPr>
              <a:spcBef>
                <a:spcPct val="0"/>
              </a:spcBef>
            </a:pPr>
            <a:fld id="{39A64704-3C90-4599-9A1A-0CD4DB4A1E7D}" type="slidenum">
              <a:rPr lang="zh-CN" altLang="en-US" smtClean="0">
                <a:latin typeface="Times New Roman" panose="02020603050405020304" pitchFamily="18" charset="0"/>
              </a:rPr>
              <a:pPr>
                <a:spcBef>
                  <a:spcPct val="0"/>
                </a:spcBef>
              </a:pPr>
              <a:t>1</a:t>
            </a:fld>
            <a:endParaRPr lang="en-US" altLang="zh-CN">
              <a:latin typeface="Times New Roman" panose="02020603050405020304" pitchFamily="18" charset="0"/>
            </a:endParaRPr>
          </a:p>
        </p:txBody>
      </p:sp>
      <p:sp>
        <p:nvSpPr>
          <p:cNvPr id="7171" name="Rectangle 2"/>
          <p:cNvSpPr>
            <a:spLocks noGrp="1" noRot="1" noChangeAspect="1" noChangeArrowheads="1" noTextEdit="1"/>
          </p:cNvSpPr>
          <p:nvPr>
            <p:ph type="sldImg"/>
          </p:nvPr>
        </p:nvSpPr>
        <p:spPr>
          <a:ln/>
        </p:spPr>
      </p:sp>
      <p:sp>
        <p:nvSpPr>
          <p:cNvPr id="71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Tree>
    <p:extLst>
      <p:ext uri="{BB962C8B-B14F-4D97-AF65-F5344CB8AC3E}">
        <p14:creationId xmlns:p14="http://schemas.microsoft.com/office/powerpoint/2010/main" val="11818501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6" name="幻灯片图像占位符 1"/>
          <p:cNvSpPr>
            <a:spLocks noGrp="1" noRot="1" noChangeAspect="1" noTextEdit="1"/>
          </p:cNvSpPr>
          <p:nvPr>
            <p:ph type="sldImg"/>
          </p:nvPr>
        </p:nvSpPr>
        <p:spPr>
          <a:ln/>
        </p:spPr>
      </p:sp>
      <p:sp>
        <p:nvSpPr>
          <p:cNvPr id="25190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251908"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spcBef>
                <a:spcPct val="0"/>
              </a:spcBef>
            </a:pPr>
            <a:fld id="{3AD0E731-73DA-4297-B5B4-50A5C9803FEF}" type="slidenum">
              <a:rPr lang="zh-CN" altLang="en-US" smtClean="0"/>
              <a:pPr>
                <a:spcBef>
                  <a:spcPct val="0"/>
                </a:spcBef>
              </a:pPr>
              <a:t>31</a:t>
            </a:fld>
            <a:endParaRPr lang="en-US" altLang="zh-CN"/>
          </a:p>
        </p:txBody>
      </p:sp>
    </p:spTree>
    <p:extLst>
      <p:ext uri="{BB962C8B-B14F-4D97-AF65-F5344CB8AC3E}">
        <p14:creationId xmlns:p14="http://schemas.microsoft.com/office/powerpoint/2010/main" val="9321252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50" name="幻灯片图像占位符 1"/>
          <p:cNvSpPr>
            <a:spLocks noGrp="1" noRot="1" noChangeAspect="1" noTextEdit="1"/>
          </p:cNvSpPr>
          <p:nvPr>
            <p:ph type="sldImg"/>
          </p:nvPr>
        </p:nvSpPr>
        <p:spPr>
          <a:ln/>
        </p:spPr>
      </p:sp>
      <p:sp>
        <p:nvSpPr>
          <p:cNvPr id="25805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258052"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spcBef>
                <a:spcPct val="0"/>
              </a:spcBef>
            </a:pPr>
            <a:fld id="{9EC37D9D-CBC1-4069-BB3D-FC14A19F1613}" type="slidenum">
              <a:rPr lang="zh-CN" altLang="en-US" smtClean="0"/>
              <a:pPr>
                <a:spcBef>
                  <a:spcPct val="0"/>
                </a:spcBef>
              </a:pPr>
              <a:t>32</a:t>
            </a:fld>
            <a:endParaRPr lang="en-US" altLang="zh-CN"/>
          </a:p>
        </p:txBody>
      </p:sp>
    </p:spTree>
    <p:extLst>
      <p:ext uri="{BB962C8B-B14F-4D97-AF65-F5344CB8AC3E}">
        <p14:creationId xmlns:p14="http://schemas.microsoft.com/office/powerpoint/2010/main" val="3398592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098" name="幻灯片图像占位符 1"/>
          <p:cNvSpPr>
            <a:spLocks noGrp="1" noRot="1" noChangeAspect="1" noTextEdit="1"/>
          </p:cNvSpPr>
          <p:nvPr>
            <p:ph type="sldImg"/>
          </p:nvPr>
        </p:nvSpPr>
        <p:spPr>
          <a:ln/>
        </p:spPr>
      </p:sp>
      <p:sp>
        <p:nvSpPr>
          <p:cNvPr id="26009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260100"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spcBef>
                <a:spcPct val="0"/>
              </a:spcBef>
            </a:pPr>
            <a:fld id="{EAD89B71-3F66-472D-A228-C5AE64EEA788}" type="slidenum">
              <a:rPr lang="zh-CN" altLang="en-US" smtClean="0"/>
              <a:pPr>
                <a:spcBef>
                  <a:spcPct val="0"/>
                </a:spcBef>
              </a:pPr>
              <a:t>33</a:t>
            </a:fld>
            <a:endParaRPr lang="en-US" altLang="zh-CN"/>
          </a:p>
        </p:txBody>
      </p:sp>
    </p:spTree>
    <p:extLst>
      <p:ext uri="{BB962C8B-B14F-4D97-AF65-F5344CB8AC3E}">
        <p14:creationId xmlns:p14="http://schemas.microsoft.com/office/powerpoint/2010/main" val="21446275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146" name="幻灯片图像占位符 1"/>
          <p:cNvSpPr>
            <a:spLocks noGrp="1" noRot="1" noChangeAspect="1" noTextEdit="1"/>
          </p:cNvSpPr>
          <p:nvPr>
            <p:ph type="sldImg"/>
          </p:nvPr>
        </p:nvSpPr>
        <p:spPr>
          <a:ln/>
        </p:spPr>
      </p:sp>
      <p:sp>
        <p:nvSpPr>
          <p:cNvPr id="26214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262148"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spcBef>
                <a:spcPct val="0"/>
              </a:spcBef>
            </a:pPr>
            <a:fld id="{1DAE583D-59F9-4C61-91E5-1C8EFA00E7F7}" type="slidenum">
              <a:rPr lang="zh-CN" altLang="en-US" smtClean="0"/>
              <a:pPr>
                <a:spcBef>
                  <a:spcPct val="0"/>
                </a:spcBef>
              </a:pPr>
              <a:t>34</a:t>
            </a:fld>
            <a:endParaRPr lang="en-US" altLang="zh-CN"/>
          </a:p>
        </p:txBody>
      </p:sp>
    </p:spTree>
    <p:extLst>
      <p:ext uri="{BB962C8B-B14F-4D97-AF65-F5344CB8AC3E}">
        <p14:creationId xmlns:p14="http://schemas.microsoft.com/office/powerpoint/2010/main" val="12524426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194" name="幻灯片图像占位符 1"/>
          <p:cNvSpPr>
            <a:spLocks noGrp="1" noRot="1" noChangeAspect="1" noTextEdit="1"/>
          </p:cNvSpPr>
          <p:nvPr>
            <p:ph type="sldImg"/>
          </p:nvPr>
        </p:nvSpPr>
        <p:spPr>
          <a:ln/>
        </p:spPr>
      </p:sp>
      <p:sp>
        <p:nvSpPr>
          <p:cNvPr id="26419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26419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spcBef>
                <a:spcPct val="0"/>
              </a:spcBef>
            </a:pPr>
            <a:fld id="{030A14DC-1207-474F-AFBE-495D61321C55}" type="slidenum">
              <a:rPr lang="zh-CN" altLang="en-US" smtClean="0"/>
              <a:pPr>
                <a:spcBef>
                  <a:spcPct val="0"/>
                </a:spcBef>
              </a:pPr>
              <a:t>35</a:t>
            </a:fld>
            <a:endParaRPr lang="en-US" altLang="zh-CN"/>
          </a:p>
        </p:txBody>
      </p:sp>
    </p:spTree>
    <p:extLst>
      <p:ext uri="{BB962C8B-B14F-4D97-AF65-F5344CB8AC3E}">
        <p14:creationId xmlns:p14="http://schemas.microsoft.com/office/powerpoint/2010/main" val="28423824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42" name="幻灯片图像占位符 1"/>
          <p:cNvSpPr>
            <a:spLocks noGrp="1" noRot="1" noChangeAspect="1" noTextEdit="1"/>
          </p:cNvSpPr>
          <p:nvPr>
            <p:ph type="sldImg"/>
          </p:nvPr>
        </p:nvSpPr>
        <p:spPr>
          <a:ln/>
        </p:spPr>
      </p:sp>
      <p:sp>
        <p:nvSpPr>
          <p:cNvPr id="26624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266244"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spcBef>
                <a:spcPct val="0"/>
              </a:spcBef>
            </a:pPr>
            <a:fld id="{19C34607-0601-4022-8D27-5CF431B1534D}" type="slidenum">
              <a:rPr lang="zh-CN" altLang="en-US" smtClean="0"/>
              <a:pPr>
                <a:spcBef>
                  <a:spcPct val="0"/>
                </a:spcBef>
              </a:pPr>
              <a:t>36</a:t>
            </a:fld>
            <a:endParaRPr lang="en-US" altLang="zh-CN"/>
          </a:p>
        </p:txBody>
      </p:sp>
    </p:spTree>
    <p:extLst>
      <p:ext uri="{BB962C8B-B14F-4D97-AF65-F5344CB8AC3E}">
        <p14:creationId xmlns:p14="http://schemas.microsoft.com/office/powerpoint/2010/main" val="11131771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290" name="幻灯片图像占位符 1"/>
          <p:cNvSpPr>
            <a:spLocks noGrp="1" noRot="1" noChangeAspect="1" noTextEdit="1"/>
          </p:cNvSpPr>
          <p:nvPr>
            <p:ph type="sldImg"/>
          </p:nvPr>
        </p:nvSpPr>
        <p:spPr>
          <a:ln/>
        </p:spPr>
      </p:sp>
      <p:sp>
        <p:nvSpPr>
          <p:cNvPr id="26829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268292"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spcBef>
                <a:spcPct val="0"/>
              </a:spcBef>
            </a:pPr>
            <a:fld id="{61C55D10-CFD7-4603-8D28-A05880DB2672}" type="slidenum">
              <a:rPr lang="zh-CN" altLang="en-US" smtClean="0"/>
              <a:pPr>
                <a:spcBef>
                  <a:spcPct val="0"/>
                </a:spcBef>
              </a:pPr>
              <a:t>37</a:t>
            </a:fld>
            <a:endParaRPr lang="en-US" altLang="zh-CN"/>
          </a:p>
        </p:txBody>
      </p:sp>
    </p:spTree>
    <p:extLst>
      <p:ext uri="{BB962C8B-B14F-4D97-AF65-F5344CB8AC3E}">
        <p14:creationId xmlns:p14="http://schemas.microsoft.com/office/powerpoint/2010/main" val="3222283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338" name="幻灯片图像占位符 1"/>
          <p:cNvSpPr>
            <a:spLocks noGrp="1" noRot="1" noChangeAspect="1" noTextEdit="1"/>
          </p:cNvSpPr>
          <p:nvPr>
            <p:ph type="sldImg"/>
          </p:nvPr>
        </p:nvSpPr>
        <p:spPr>
          <a:ln/>
        </p:spPr>
      </p:sp>
      <p:sp>
        <p:nvSpPr>
          <p:cNvPr id="27033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270340"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spcBef>
                <a:spcPct val="0"/>
              </a:spcBef>
            </a:pPr>
            <a:fld id="{4164B7F9-37EE-4271-82FF-2C9D5B2E6AC0}" type="slidenum">
              <a:rPr lang="zh-CN" altLang="en-US" smtClean="0"/>
              <a:pPr>
                <a:spcBef>
                  <a:spcPct val="0"/>
                </a:spcBef>
              </a:pPr>
              <a:t>38</a:t>
            </a:fld>
            <a:endParaRPr lang="en-US" altLang="zh-CN"/>
          </a:p>
        </p:txBody>
      </p:sp>
    </p:spTree>
    <p:extLst>
      <p:ext uri="{BB962C8B-B14F-4D97-AF65-F5344CB8AC3E}">
        <p14:creationId xmlns:p14="http://schemas.microsoft.com/office/powerpoint/2010/main" val="36124992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6" name="幻灯片图像占位符 1"/>
          <p:cNvSpPr>
            <a:spLocks noGrp="1" noRot="1" noChangeAspect="1" noTextEdit="1"/>
          </p:cNvSpPr>
          <p:nvPr>
            <p:ph type="sldImg"/>
          </p:nvPr>
        </p:nvSpPr>
        <p:spPr>
          <a:ln/>
        </p:spPr>
      </p:sp>
      <p:sp>
        <p:nvSpPr>
          <p:cNvPr id="25190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251908"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spcBef>
                <a:spcPct val="0"/>
              </a:spcBef>
            </a:pPr>
            <a:fld id="{3AD0E731-73DA-4297-B5B4-50A5C9803FEF}" type="slidenum">
              <a:rPr lang="zh-CN" altLang="en-US" smtClean="0"/>
              <a:pPr>
                <a:spcBef>
                  <a:spcPct val="0"/>
                </a:spcBef>
              </a:pPr>
              <a:t>39</a:t>
            </a:fld>
            <a:endParaRPr lang="en-US" altLang="zh-CN"/>
          </a:p>
        </p:txBody>
      </p:sp>
    </p:spTree>
    <p:extLst>
      <p:ext uri="{BB962C8B-B14F-4D97-AF65-F5344CB8AC3E}">
        <p14:creationId xmlns:p14="http://schemas.microsoft.com/office/powerpoint/2010/main" val="7496524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6" name="幻灯片图像占位符 1"/>
          <p:cNvSpPr>
            <a:spLocks noGrp="1" noRot="1" noChangeAspect="1" noTextEdit="1"/>
          </p:cNvSpPr>
          <p:nvPr>
            <p:ph type="sldImg"/>
          </p:nvPr>
        </p:nvSpPr>
        <p:spPr>
          <a:ln/>
        </p:spPr>
      </p:sp>
      <p:sp>
        <p:nvSpPr>
          <p:cNvPr id="25190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251908"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spcBef>
                <a:spcPct val="0"/>
              </a:spcBef>
            </a:pPr>
            <a:fld id="{3AD0E731-73DA-4297-B5B4-50A5C9803FEF}" type="slidenum">
              <a:rPr lang="zh-CN" altLang="en-US" smtClean="0"/>
              <a:pPr>
                <a:spcBef>
                  <a:spcPct val="0"/>
                </a:spcBef>
              </a:pPr>
              <a:t>40</a:t>
            </a:fld>
            <a:endParaRPr lang="en-US" altLang="zh-CN"/>
          </a:p>
        </p:txBody>
      </p:sp>
    </p:spTree>
    <p:extLst>
      <p:ext uri="{BB962C8B-B14F-4D97-AF65-F5344CB8AC3E}">
        <p14:creationId xmlns:p14="http://schemas.microsoft.com/office/powerpoint/2010/main" val="16770753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Narrow" panose="020B0606020202030204" pitchFamily="34" charset="0"/>
                <a:ea typeface="宋体" panose="02010600030101010101" pitchFamily="2" charset="-122"/>
              </a:defRPr>
            </a:lvl1pPr>
            <a:lvl2pPr marL="742950" indent="-285750">
              <a:spcBef>
                <a:spcPct val="30000"/>
              </a:spcBef>
              <a:defRPr sz="1200">
                <a:solidFill>
                  <a:schemeClr val="tx1"/>
                </a:solidFill>
                <a:latin typeface="Arial Narrow" panose="020B0606020202030204" pitchFamily="34" charset="0"/>
                <a:ea typeface="宋体" panose="02010600030101010101" pitchFamily="2" charset="-122"/>
              </a:defRPr>
            </a:lvl2pPr>
            <a:lvl3pPr marL="1143000" indent="-228600">
              <a:spcBef>
                <a:spcPct val="30000"/>
              </a:spcBef>
              <a:defRPr sz="1200">
                <a:solidFill>
                  <a:schemeClr val="tx1"/>
                </a:solidFill>
                <a:latin typeface="Arial Narrow" panose="020B0606020202030204" pitchFamily="34" charset="0"/>
                <a:ea typeface="宋体" panose="02010600030101010101" pitchFamily="2" charset="-122"/>
              </a:defRPr>
            </a:lvl3pPr>
            <a:lvl4pPr marL="1600200" indent="-228600">
              <a:spcBef>
                <a:spcPct val="30000"/>
              </a:spcBef>
              <a:defRPr sz="1200">
                <a:solidFill>
                  <a:schemeClr val="tx1"/>
                </a:solidFill>
                <a:latin typeface="Arial Narrow" panose="020B0606020202030204" pitchFamily="34" charset="0"/>
                <a:ea typeface="宋体" panose="02010600030101010101" pitchFamily="2" charset="-122"/>
              </a:defRPr>
            </a:lvl4pPr>
            <a:lvl5pPr marL="2057400" indent="-228600">
              <a:spcBef>
                <a:spcPct val="30000"/>
              </a:spcBef>
              <a:defRPr sz="1200">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Narrow" panose="020B0606020202030204" pitchFamily="34" charset="0"/>
                <a:ea typeface="宋体" panose="02010600030101010101" pitchFamily="2" charset="-122"/>
              </a:defRPr>
            </a:lvl9pPr>
          </a:lstStyle>
          <a:p>
            <a:pPr>
              <a:spcBef>
                <a:spcPct val="0"/>
              </a:spcBef>
            </a:pPr>
            <a:fld id="{0E933F3D-3132-4E55-B67E-D84038DB376F}" type="slidenum">
              <a:rPr lang="zh-CN" altLang="en-US" smtClean="0">
                <a:latin typeface="Times New Roman" panose="02020603050405020304" pitchFamily="18" charset="0"/>
              </a:rPr>
              <a:pPr>
                <a:spcBef>
                  <a:spcPct val="0"/>
                </a:spcBef>
              </a:pPr>
              <a:t>2</a:t>
            </a:fld>
            <a:endParaRPr lang="en-US" altLang="zh-CN">
              <a:latin typeface="Times New Roman" panose="02020603050405020304" pitchFamily="18" charset="0"/>
            </a:endParaRPr>
          </a:p>
        </p:txBody>
      </p:sp>
      <p:sp>
        <p:nvSpPr>
          <p:cNvPr id="11267" name="Rectangle 2"/>
          <p:cNvSpPr>
            <a:spLocks noGrp="1" noRot="1" noChangeAspect="1" noChangeArrowheads="1" noTextEdit="1"/>
          </p:cNvSpPr>
          <p:nvPr>
            <p:ph type="sldImg"/>
          </p:nvPr>
        </p:nvSpPr>
        <p:spPr>
          <a:ln/>
        </p:spPr>
      </p:sp>
      <p:sp>
        <p:nvSpPr>
          <p:cNvPr id="112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Tree>
    <p:extLst>
      <p:ext uri="{BB962C8B-B14F-4D97-AF65-F5344CB8AC3E}">
        <p14:creationId xmlns:p14="http://schemas.microsoft.com/office/powerpoint/2010/main" val="161048443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6" name="幻灯片图像占位符 1"/>
          <p:cNvSpPr>
            <a:spLocks noGrp="1" noRot="1" noChangeAspect="1" noTextEdit="1"/>
          </p:cNvSpPr>
          <p:nvPr>
            <p:ph type="sldImg"/>
          </p:nvPr>
        </p:nvSpPr>
        <p:spPr>
          <a:ln/>
        </p:spPr>
      </p:sp>
      <p:sp>
        <p:nvSpPr>
          <p:cNvPr id="25190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251908"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spcBef>
                <a:spcPct val="0"/>
              </a:spcBef>
            </a:pPr>
            <a:fld id="{3AD0E731-73DA-4297-B5B4-50A5C9803FEF}" type="slidenum">
              <a:rPr lang="zh-CN" altLang="en-US" smtClean="0"/>
              <a:pPr>
                <a:spcBef>
                  <a:spcPct val="0"/>
                </a:spcBef>
              </a:pPr>
              <a:t>41</a:t>
            </a:fld>
            <a:endParaRPr lang="en-US" altLang="zh-CN"/>
          </a:p>
        </p:txBody>
      </p:sp>
    </p:spTree>
    <p:extLst>
      <p:ext uri="{BB962C8B-B14F-4D97-AF65-F5344CB8AC3E}">
        <p14:creationId xmlns:p14="http://schemas.microsoft.com/office/powerpoint/2010/main" val="364389436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6" name="幻灯片图像占位符 1"/>
          <p:cNvSpPr>
            <a:spLocks noGrp="1" noRot="1" noChangeAspect="1" noTextEdit="1"/>
          </p:cNvSpPr>
          <p:nvPr>
            <p:ph type="sldImg"/>
          </p:nvPr>
        </p:nvSpPr>
        <p:spPr>
          <a:ln/>
        </p:spPr>
      </p:sp>
      <p:sp>
        <p:nvSpPr>
          <p:cNvPr id="25190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251908"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spcBef>
                <a:spcPct val="0"/>
              </a:spcBef>
            </a:pPr>
            <a:fld id="{3AD0E731-73DA-4297-B5B4-50A5C9803FEF}" type="slidenum">
              <a:rPr lang="zh-CN" altLang="en-US" smtClean="0"/>
              <a:pPr>
                <a:spcBef>
                  <a:spcPct val="0"/>
                </a:spcBef>
              </a:pPr>
              <a:t>42</a:t>
            </a:fld>
            <a:endParaRPr lang="en-US" altLang="zh-CN"/>
          </a:p>
        </p:txBody>
      </p:sp>
    </p:spTree>
    <p:extLst>
      <p:ext uri="{BB962C8B-B14F-4D97-AF65-F5344CB8AC3E}">
        <p14:creationId xmlns:p14="http://schemas.microsoft.com/office/powerpoint/2010/main" val="31235150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434" name="幻灯片图像占位符 1"/>
          <p:cNvSpPr>
            <a:spLocks noGrp="1" noRot="1" noChangeAspect="1" noTextEdit="1"/>
          </p:cNvSpPr>
          <p:nvPr>
            <p:ph type="sldImg"/>
          </p:nvPr>
        </p:nvSpPr>
        <p:spPr>
          <a:ln/>
        </p:spPr>
      </p:sp>
      <p:sp>
        <p:nvSpPr>
          <p:cNvPr id="27443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27443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spcBef>
                <a:spcPct val="0"/>
              </a:spcBef>
            </a:pPr>
            <a:fld id="{7A7A0A66-DBFB-497E-B7DB-931933553B49}" type="slidenum">
              <a:rPr lang="zh-CN" altLang="en-US" smtClean="0"/>
              <a:pPr>
                <a:spcBef>
                  <a:spcPct val="0"/>
                </a:spcBef>
              </a:pPr>
              <a:t>43</a:t>
            </a:fld>
            <a:endParaRPr lang="en-US" altLang="zh-CN"/>
          </a:p>
        </p:txBody>
      </p:sp>
    </p:spTree>
    <p:extLst>
      <p:ext uri="{BB962C8B-B14F-4D97-AF65-F5344CB8AC3E}">
        <p14:creationId xmlns:p14="http://schemas.microsoft.com/office/powerpoint/2010/main" val="323410685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434" name="幻灯片图像占位符 1"/>
          <p:cNvSpPr>
            <a:spLocks noGrp="1" noRot="1" noChangeAspect="1" noTextEdit="1"/>
          </p:cNvSpPr>
          <p:nvPr>
            <p:ph type="sldImg"/>
          </p:nvPr>
        </p:nvSpPr>
        <p:spPr>
          <a:ln/>
        </p:spPr>
      </p:sp>
      <p:sp>
        <p:nvSpPr>
          <p:cNvPr id="27443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27443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spcBef>
                <a:spcPct val="0"/>
              </a:spcBef>
            </a:pPr>
            <a:fld id="{7A7A0A66-DBFB-497E-B7DB-931933553B49}" type="slidenum">
              <a:rPr lang="zh-CN" altLang="en-US" smtClean="0"/>
              <a:pPr>
                <a:spcBef>
                  <a:spcPct val="0"/>
                </a:spcBef>
              </a:pPr>
              <a:t>44</a:t>
            </a:fld>
            <a:endParaRPr lang="en-US" altLang="zh-CN"/>
          </a:p>
        </p:txBody>
      </p:sp>
    </p:spTree>
    <p:extLst>
      <p:ext uri="{BB962C8B-B14F-4D97-AF65-F5344CB8AC3E}">
        <p14:creationId xmlns:p14="http://schemas.microsoft.com/office/powerpoint/2010/main" val="61384090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434" name="幻灯片图像占位符 1"/>
          <p:cNvSpPr>
            <a:spLocks noGrp="1" noRot="1" noChangeAspect="1" noTextEdit="1"/>
          </p:cNvSpPr>
          <p:nvPr>
            <p:ph type="sldImg"/>
          </p:nvPr>
        </p:nvSpPr>
        <p:spPr>
          <a:ln/>
        </p:spPr>
      </p:sp>
      <p:sp>
        <p:nvSpPr>
          <p:cNvPr id="27443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27443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spcBef>
                <a:spcPct val="0"/>
              </a:spcBef>
            </a:pPr>
            <a:fld id="{7A7A0A66-DBFB-497E-B7DB-931933553B49}" type="slidenum">
              <a:rPr lang="zh-CN" altLang="en-US" smtClean="0"/>
              <a:pPr>
                <a:spcBef>
                  <a:spcPct val="0"/>
                </a:spcBef>
              </a:pPr>
              <a:t>45</a:t>
            </a:fld>
            <a:endParaRPr lang="en-US" altLang="zh-CN"/>
          </a:p>
        </p:txBody>
      </p:sp>
    </p:spTree>
    <p:extLst>
      <p:ext uri="{BB962C8B-B14F-4D97-AF65-F5344CB8AC3E}">
        <p14:creationId xmlns:p14="http://schemas.microsoft.com/office/powerpoint/2010/main" val="212974198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434" name="幻灯片图像占位符 1"/>
          <p:cNvSpPr>
            <a:spLocks noGrp="1" noRot="1" noChangeAspect="1" noTextEdit="1"/>
          </p:cNvSpPr>
          <p:nvPr>
            <p:ph type="sldImg"/>
          </p:nvPr>
        </p:nvSpPr>
        <p:spPr>
          <a:ln/>
        </p:spPr>
      </p:sp>
      <p:sp>
        <p:nvSpPr>
          <p:cNvPr id="27443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27443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spcBef>
                <a:spcPct val="0"/>
              </a:spcBef>
            </a:pPr>
            <a:fld id="{7A7A0A66-DBFB-497E-B7DB-931933553B49}" type="slidenum">
              <a:rPr lang="zh-CN" altLang="en-US" smtClean="0"/>
              <a:pPr>
                <a:spcBef>
                  <a:spcPct val="0"/>
                </a:spcBef>
              </a:pPr>
              <a:t>46</a:t>
            </a:fld>
            <a:endParaRPr lang="en-US" altLang="zh-CN"/>
          </a:p>
        </p:txBody>
      </p:sp>
    </p:spTree>
    <p:extLst>
      <p:ext uri="{BB962C8B-B14F-4D97-AF65-F5344CB8AC3E}">
        <p14:creationId xmlns:p14="http://schemas.microsoft.com/office/powerpoint/2010/main" val="97059943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幻灯片图像占位符 1"/>
          <p:cNvSpPr>
            <a:spLocks noGrp="1" noRot="1" noChangeAspect="1" noTextEdit="1"/>
          </p:cNvSpPr>
          <p:nvPr>
            <p:ph type="sldImg"/>
          </p:nvPr>
        </p:nvSpPr>
        <p:spPr>
          <a:ln/>
        </p:spPr>
      </p:sp>
      <p:sp>
        <p:nvSpPr>
          <p:cNvPr id="60419" name="备注占位符 2"/>
          <p:cNvSpPr>
            <a:spLocks noGrp="1"/>
          </p:cNvSpPr>
          <p:nvPr>
            <p:ph type="body" idx="1"/>
          </p:nvPr>
        </p:nvSpPr>
        <p:spPr>
          <a:noFill/>
          <a:ln/>
        </p:spPr>
        <p:txBody>
          <a:bodyPr/>
          <a:lstStyle/>
          <a:p>
            <a:r>
              <a:rPr lang="zh-CN" altLang="en-US" dirty="0"/>
              <a:t>在声源定位和分离方面</a:t>
            </a:r>
            <a:endParaRPr lang="en-US" altLang="zh-CN" dirty="0"/>
          </a:p>
          <a:p>
            <a:r>
              <a:rPr lang="zh-CN" altLang="en-US" dirty="0"/>
              <a:t>问题</a:t>
            </a:r>
            <a:endParaRPr lang="en-US" altLang="zh-CN" dirty="0"/>
          </a:p>
          <a:p>
            <a:r>
              <a:rPr lang="zh-CN" altLang="en-US" dirty="0"/>
              <a:t>解决方法</a:t>
            </a:r>
          </a:p>
        </p:txBody>
      </p:sp>
      <p:sp>
        <p:nvSpPr>
          <p:cNvPr id="60420" name="灯片编号占位符 3"/>
          <p:cNvSpPr>
            <a:spLocks noGrp="1"/>
          </p:cNvSpPr>
          <p:nvPr>
            <p:ph type="sldNum" sz="quarter" idx="5"/>
          </p:nvPr>
        </p:nvSpPr>
        <p:spPr>
          <a:noFill/>
        </p:spPr>
        <p:txBody>
          <a:bodyPr/>
          <a:lstStyle/>
          <a:p>
            <a:fld id="{A2D4E7B6-5E6D-4919-A80C-0D10EB87D0B5}" type="slidenum">
              <a:rPr lang="en-US" altLang="zh-CN" smtClean="0"/>
              <a:pPr/>
              <a:t>47</a:t>
            </a:fld>
            <a:endParaRPr lang="en-US" altLang="zh-CN"/>
          </a:p>
        </p:txBody>
      </p:sp>
    </p:spTree>
    <p:extLst>
      <p:ext uri="{BB962C8B-B14F-4D97-AF65-F5344CB8AC3E}">
        <p14:creationId xmlns:p14="http://schemas.microsoft.com/office/powerpoint/2010/main" val="75059384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386" name="幻灯片图像占位符 1"/>
          <p:cNvSpPr>
            <a:spLocks noGrp="1" noRot="1" noChangeAspect="1" noTextEdit="1"/>
          </p:cNvSpPr>
          <p:nvPr>
            <p:ph type="sldImg"/>
          </p:nvPr>
        </p:nvSpPr>
        <p:spPr>
          <a:ln/>
        </p:spPr>
      </p:sp>
      <p:sp>
        <p:nvSpPr>
          <p:cNvPr id="27238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272388"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spcBef>
                <a:spcPct val="0"/>
              </a:spcBef>
            </a:pPr>
            <a:fld id="{A3F369DE-E81A-47A7-AC34-C7FAEFBE7F58}" type="slidenum">
              <a:rPr lang="zh-CN" altLang="en-US" smtClean="0"/>
              <a:pPr>
                <a:spcBef>
                  <a:spcPct val="0"/>
                </a:spcBef>
              </a:pPr>
              <a:t>48</a:t>
            </a:fld>
            <a:endParaRPr lang="en-US" altLang="zh-CN"/>
          </a:p>
        </p:txBody>
      </p:sp>
    </p:spTree>
    <p:extLst>
      <p:ext uri="{BB962C8B-B14F-4D97-AF65-F5344CB8AC3E}">
        <p14:creationId xmlns:p14="http://schemas.microsoft.com/office/powerpoint/2010/main" val="37882977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幻灯片图像占位符 1"/>
          <p:cNvSpPr>
            <a:spLocks noGrp="1" noRot="1" noChangeAspect="1" noTextEdit="1"/>
          </p:cNvSpPr>
          <p:nvPr>
            <p:ph type="sldImg"/>
          </p:nvPr>
        </p:nvSpPr>
        <p:spPr>
          <a:ln/>
        </p:spPr>
      </p:sp>
      <p:sp>
        <p:nvSpPr>
          <p:cNvPr id="23142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231428"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spcBef>
                <a:spcPct val="0"/>
              </a:spcBef>
            </a:pPr>
            <a:fld id="{C9CB9EEF-1638-41B0-8A40-0FECAD2C8059}" type="slidenum">
              <a:rPr lang="zh-CN" altLang="en-US" smtClean="0"/>
              <a:pPr>
                <a:spcBef>
                  <a:spcPct val="0"/>
                </a:spcBef>
              </a:pPr>
              <a:t>19</a:t>
            </a:fld>
            <a:endParaRPr lang="en-US" altLang="zh-CN"/>
          </a:p>
        </p:txBody>
      </p:sp>
    </p:spTree>
    <p:extLst>
      <p:ext uri="{BB962C8B-B14F-4D97-AF65-F5344CB8AC3E}">
        <p14:creationId xmlns:p14="http://schemas.microsoft.com/office/powerpoint/2010/main" val="5636085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幻灯片图像占位符 1"/>
          <p:cNvSpPr>
            <a:spLocks noGrp="1" noRot="1" noChangeAspect="1" noTextEdit="1"/>
          </p:cNvSpPr>
          <p:nvPr>
            <p:ph type="sldImg"/>
          </p:nvPr>
        </p:nvSpPr>
        <p:spPr>
          <a:ln/>
        </p:spPr>
      </p:sp>
      <p:sp>
        <p:nvSpPr>
          <p:cNvPr id="23347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23347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spcBef>
                <a:spcPct val="0"/>
              </a:spcBef>
            </a:pPr>
            <a:fld id="{088FD82D-6B19-4AEC-8F10-AFE9E98F629A}" type="slidenum">
              <a:rPr lang="zh-CN" altLang="en-US" smtClean="0"/>
              <a:pPr>
                <a:spcBef>
                  <a:spcPct val="0"/>
                </a:spcBef>
              </a:pPr>
              <a:t>20</a:t>
            </a:fld>
            <a:endParaRPr lang="en-US" altLang="zh-CN"/>
          </a:p>
        </p:txBody>
      </p:sp>
    </p:spTree>
    <p:extLst>
      <p:ext uri="{BB962C8B-B14F-4D97-AF65-F5344CB8AC3E}">
        <p14:creationId xmlns:p14="http://schemas.microsoft.com/office/powerpoint/2010/main" val="41875175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幻灯片图像占位符 1"/>
          <p:cNvSpPr>
            <a:spLocks noGrp="1" noRot="1" noChangeAspect="1" noTextEdit="1"/>
          </p:cNvSpPr>
          <p:nvPr>
            <p:ph type="sldImg"/>
          </p:nvPr>
        </p:nvSpPr>
        <p:spPr>
          <a:ln/>
        </p:spPr>
      </p:sp>
      <p:sp>
        <p:nvSpPr>
          <p:cNvPr id="23552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235524"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spcBef>
                <a:spcPct val="0"/>
              </a:spcBef>
            </a:pPr>
            <a:fld id="{6FF9CFAA-F489-48E2-B4AC-0C7AD54A2B51}" type="slidenum">
              <a:rPr lang="zh-CN" altLang="en-US" smtClean="0"/>
              <a:pPr>
                <a:spcBef>
                  <a:spcPct val="0"/>
                </a:spcBef>
              </a:pPr>
              <a:t>21</a:t>
            </a:fld>
            <a:endParaRPr lang="en-US" altLang="zh-CN"/>
          </a:p>
        </p:txBody>
      </p:sp>
    </p:spTree>
    <p:extLst>
      <p:ext uri="{BB962C8B-B14F-4D97-AF65-F5344CB8AC3E}">
        <p14:creationId xmlns:p14="http://schemas.microsoft.com/office/powerpoint/2010/main" val="24157141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0" name="幻灯片图像占位符 1"/>
          <p:cNvSpPr>
            <a:spLocks noGrp="1" noRot="1" noChangeAspect="1" noTextEdit="1"/>
          </p:cNvSpPr>
          <p:nvPr>
            <p:ph type="sldImg"/>
          </p:nvPr>
        </p:nvSpPr>
        <p:spPr>
          <a:ln/>
        </p:spPr>
      </p:sp>
      <p:sp>
        <p:nvSpPr>
          <p:cNvPr id="23757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237572"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spcBef>
                <a:spcPct val="0"/>
              </a:spcBef>
            </a:pPr>
            <a:fld id="{2E457E36-BBB1-45ED-8A48-FA31D3BF962C}" type="slidenum">
              <a:rPr lang="zh-CN" altLang="en-US" smtClean="0"/>
              <a:pPr>
                <a:spcBef>
                  <a:spcPct val="0"/>
                </a:spcBef>
              </a:pPr>
              <a:t>22</a:t>
            </a:fld>
            <a:endParaRPr lang="en-US" altLang="zh-CN"/>
          </a:p>
        </p:txBody>
      </p:sp>
    </p:spTree>
    <p:extLst>
      <p:ext uri="{BB962C8B-B14F-4D97-AF65-F5344CB8AC3E}">
        <p14:creationId xmlns:p14="http://schemas.microsoft.com/office/powerpoint/2010/main" val="9339475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幻灯片图像占位符 1"/>
          <p:cNvSpPr>
            <a:spLocks noGrp="1" noRot="1" noChangeAspect="1" noTextEdit="1"/>
          </p:cNvSpPr>
          <p:nvPr>
            <p:ph type="sldImg"/>
          </p:nvPr>
        </p:nvSpPr>
        <p:spPr>
          <a:ln/>
        </p:spPr>
      </p:sp>
      <p:sp>
        <p:nvSpPr>
          <p:cNvPr id="23961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239620"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spcBef>
                <a:spcPct val="0"/>
              </a:spcBef>
            </a:pPr>
            <a:fld id="{385A9BC6-954E-4115-8D32-2DA5CDB19558}" type="slidenum">
              <a:rPr lang="zh-CN" altLang="en-US" smtClean="0"/>
              <a:pPr>
                <a:spcBef>
                  <a:spcPct val="0"/>
                </a:spcBef>
              </a:pPr>
              <a:t>23</a:t>
            </a:fld>
            <a:endParaRPr lang="en-US" altLang="zh-CN"/>
          </a:p>
        </p:txBody>
      </p:sp>
    </p:spTree>
    <p:extLst>
      <p:ext uri="{BB962C8B-B14F-4D97-AF65-F5344CB8AC3E}">
        <p14:creationId xmlns:p14="http://schemas.microsoft.com/office/powerpoint/2010/main" val="41183839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6" name="幻灯片图像占位符 1"/>
          <p:cNvSpPr>
            <a:spLocks noGrp="1" noRot="1" noChangeAspect="1" noTextEdit="1"/>
          </p:cNvSpPr>
          <p:nvPr>
            <p:ph type="sldImg"/>
          </p:nvPr>
        </p:nvSpPr>
        <p:spPr>
          <a:ln/>
        </p:spPr>
      </p:sp>
      <p:sp>
        <p:nvSpPr>
          <p:cNvPr id="25190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251908"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spcBef>
                <a:spcPct val="0"/>
              </a:spcBef>
            </a:pPr>
            <a:fld id="{3AD0E731-73DA-4297-B5B4-50A5C9803FEF}" type="slidenum">
              <a:rPr lang="zh-CN" altLang="en-US" smtClean="0"/>
              <a:pPr>
                <a:spcBef>
                  <a:spcPct val="0"/>
                </a:spcBef>
              </a:pPr>
              <a:t>28</a:t>
            </a:fld>
            <a:endParaRPr lang="en-US" altLang="zh-CN"/>
          </a:p>
        </p:txBody>
      </p:sp>
    </p:spTree>
    <p:extLst>
      <p:ext uri="{BB962C8B-B14F-4D97-AF65-F5344CB8AC3E}">
        <p14:creationId xmlns:p14="http://schemas.microsoft.com/office/powerpoint/2010/main" val="26969040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6" name="幻灯片图像占位符 1"/>
          <p:cNvSpPr>
            <a:spLocks noGrp="1" noRot="1" noChangeAspect="1" noTextEdit="1"/>
          </p:cNvSpPr>
          <p:nvPr>
            <p:ph type="sldImg"/>
          </p:nvPr>
        </p:nvSpPr>
        <p:spPr>
          <a:ln/>
        </p:spPr>
      </p:sp>
      <p:sp>
        <p:nvSpPr>
          <p:cNvPr id="25190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251908"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spcBef>
                <a:spcPct val="0"/>
              </a:spcBef>
            </a:pPr>
            <a:fld id="{3AD0E731-73DA-4297-B5B4-50A5C9803FEF}" type="slidenum">
              <a:rPr lang="zh-CN" altLang="en-US" smtClean="0"/>
              <a:pPr>
                <a:spcBef>
                  <a:spcPct val="0"/>
                </a:spcBef>
              </a:pPr>
              <a:t>30</a:t>
            </a:fld>
            <a:endParaRPr lang="en-US" altLang="zh-CN"/>
          </a:p>
        </p:txBody>
      </p:sp>
    </p:spTree>
    <p:extLst>
      <p:ext uri="{BB962C8B-B14F-4D97-AF65-F5344CB8AC3E}">
        <p14:creationId xmlns:p14="http://schemas.microsoft.com/office/powerpoint/2010/main" val="37228775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Rectangle 9"/>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10"/>
          <p:cNvSpPr>
            <a:spLocks noGrp="1" noChangeArrowheads="1"/>
          </p:cNvSpPr>
          <p:nvPr>
            <p:ph type="ftr" sz="quarter" idx="11"/>
          </p:nvPr>
        </p:nvSpPr>
        <p:spPr>
          <a:ln/>
        </p:spPr>
        <p:txBody>
          <a:bodyPr/>
          <a:lstStyle>
            <a:lvl1pPr>
              <a:defRPr/>
            </a:lvl1pPr>
          </a:lstStyle>
          <a:p>
            <a:pPr>
              <a:defRPr/>
            </a:pPr>
            <a:endParaRPr lang="zh-CN" altLang="zh-CN"/>
          </a:p>
        </p:txBody>
      </p:sp>
      <p:sp>
        <p:nvSpPr>
          <p:cNvPr id="6" name="Rectangle 11"/>
          <p:cNvSpPr>
            <a:spLocks noGrp="1" noChangeArrowheads="1"/>
          </p:cNvSpPr>
          <p:nvPr>
            <p:ph type="sldNum" sz="quarter" idx="12"/>
          </p:nvPr>
        </p:nvSpPr>
        <p:spPr>
          <a:ln/>
        </p:spPr>
        <p:txBody>
          <a:bodyPr/>
          <a:lstStyle>
            <a:lvl1pPr>
              <a:defRPr/>
            </a:lvl1pPr>
          </a:lstStyle>
          <a:p>
            <a:pPr>
              <a:defRPr/>
            </a:pPr>
            <a:fld id="{67241D5B-C7CF-41E9-8BFC-B81285AC3D5F}" type="slidenum">
              <a:rPr lang="en-US" altLang="zh-CN"/>
              <a:pPr>
                <a:defRPr/>
              </a:pPr>
              <a:t>‹#›</a:t>
            </a:fld>
            <a:endParaRPr lang="en-US" altLang="zh-CN"/>
          </a:p>
        </p:txBody>
      </p:sp>
    </p:spTree>
    <p:extLst>
      <p:ext uri="{BB962C8B-B14F-4D97-AF65-F5344CB8AC3E}">
        <p14:creationId xmlns:p14="http://schemas.microsoft.com/office/powerpoint/2010/main" val="1124258939"/>
      </p:ext>
    </p:extLst>
  </p:cSld>
  <p:clrMapOvr>
    <a:masterClrMapping/>
  </p:clrMapOvr>
  <p:transition spd="slow" advClick="0">
    <p:sndAc>
      <p:endSnd/>
    </p:sndAc>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9"/>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10"/>
          <p:cNvSpPr>
            <a:spLocks noGrp="1" noChangeArrowheads="1"/>
          </p:cNvSpPr>
          <p:nvPr>
            <p:ph type="ftr" sz="quarter" idx="11"/>
          </p:nvPr>
        </p:nvSpPr>
        <p:spPr>
          <a:ln/>
        </p:spPr>
        <p:txBody>
          <a:bodyPr/>
          <a:lstStyle>
            <a:lvl1pPr>
              <a:defRPr/>
            </a:lvl1pPr>
          </a:lstStyle>
          <a:p>
            <a:pPr>
              <a:defRPr/>
            </a:pPr>
            <a:endParaRPr lang="zh-CN" altLang="zh-CN"/>
          </a:p>
        </p:txBody>
      </p:sp>
      <p:sp>
        <p:nvSpPr>
          <p:cNvPr id="6" name="Rectangle 11"/>
          <p:cNvSpPr>
            <a:spLocks noGrp="1" noChangeArrowheads="1"/>
          </p:cNvSpPr>
          <p:nvPr>
            <p:ph type="sldNum" sz="quarter" idx="12"/>
          </p:nvPr>
        </p:nvSpPr>
        <p:spPr>
          <a:ln/>
        </p:spPr>
        <p:txBody>
          <a:bodyPr/>
          <a:lstStyle>
            <a:lvl1pPr>
              <a:defRPr/>
            </a:lvl1pPr>
          </a:lstStyle>
          <a:p>
            <a:pPr>
              <a:defRPr/>
            </a:pPr>
            <a:fld id="{636C2D64-1FDD-46B2-AA0E-566EBA5F5619}" type="slidenum">
              <a:rPr lang="en-US" altLang="zh-CN"/>
              <a:pPr>
                <a:defRPr/>
              </a:pPr>
              <a:t>‹#›</a:t>
            </a:fld>
            <a:endParaRPr lang="en-US" altLang="zh-CN"/>
          </a:p>
        </p:txBody>
      </p:sp>
    </p:spTree>
    <p:extLst>
      <p:ext uri="{BB962C8B-B14F-4D97-AF65-F5344CB8AC3E}">
        <p14:creationId xmlns:p14="http://schemas.microsoft.com/office/powerpoint/2010/main" val="1163618676"/>
      </p:ext>
    </p:extLst>
  </p:cSld>
  <p:clrMapOvr>
    <a:masterClrMapping/>
  </p:clrMapOvr>
  <p:transition spd="slow" advClick="0">
    <p:sndAc>
      <p:endSnd/>
    </p:sndAc>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450013" y="215900"/>
            <a:ext cx="2084387" cy="580390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195263" y="215900"/>
            <a:ext cx="6102350" cy="580390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9"/>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10"/>
          <p:cNvSpPr>
            <a:spLocks noGrp="1" noChangeArrowheads="1"/>
          </p:cNvSpPr>
          <p:nvPr>
            <p:ph type="ftr" sz="quarter" idx="11"/>
          </p:nvPr>
        </p:nvSpPr>
        <p:spPr>
          <a:ln/>
        </p:spPr>
        <p:txBody>
          <a:bodyPr/>
          <a:lstStyle>
            <a:lvl1pPr>
              <a:defRPr/>
            </a:lvl1pPr>
          </a:lstStyle>
          <a:p>
            <a:pPr>
              <a:defRPr/>
            </a:pPr>
            <a:endParaRPr lang="zh-CN" altLang="zh-CN"/>
          </a:p>
        </p:txBody>
      </p:sp>
      <p:sp>
        <p:nvSpPr>
          <p:cNvPr id="6" name="Rectangle 11"/>
          <p:cNvSpPr>
            <a:spLocks noGrp="1" noChangeArrowheads="1"/>
          </p:cNvSpPr>
          <p:nvPr>
            <p:ph type="sldNum" sz="quarter" idx="12"/>
          </p:nvPr>
        </p:nvSpPr>
        <p:spPr>
          <a:ln/>
        </p:spPr>
        <p:txBody>
          <a:bodyPr/>
          <a:lstStyle>
            <a:lvl1pPr>
              <a:defRPr/>
            </a:lvl1pPr>
          </a:lstStyle>
          <a:p>
            <a:pPr>
              <a:defRPr/>
            </a:pPr>
            <a:fld id="{E2947193-5223-410B-8004-74950257FFBD}" type="slidenum">
              <a:rPr lang="en-US" altLang="zh-CN"/>
              <a:pPr>
                <a:defRPr/>
              </a:pPr>
              <a:t>‹#›</a:t>
            </a:fld>
            <a:endParaRPr lang="en-US" altLang="zh-CN"/>
          </a:p>
        </p:txBody>
      </p:sp>
    </p:spTree>
    <p:extLst>
      <p:ext uri="{BB962C8B-B14F-4D97-AF65-F5344CB8AC3E}">
        <p14:creationId xmlns:p14="http://schemas.microsoft.com/office/powerpoint/2010/main" val="2239913350"/>
      </p:ext>
    </p:extLst>
  </p:cSld>
  <p:clrMapOvr>
    <a:masterClrMapping/>
  </p:clrMapOvr>
  <p:transition spd="slow" advClick="0">
    <p:sndAc>
      <p:endSnd/>
    </p:sndAc>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Tree>
    <p:extLst>
      <p:ext uri="{BB962C8B-B14F-4D97-AF65-F5344CB8AC3E}">
        <p14:creationId xmlns:p14="http://schemas.microsoft.com/office/powerpoint/2010/main" val="3306905962"/>
      </p:ext>
    </p:extLst>
  </p:cSld>
  <p:clrMapOvr>
    <a:masterClrMapping/>
  </p:clrMapOvr>
  <p:transition spd="slow" advClick="0">
    <p:sndAc>
      <p:endSnd/>
    </p:sndAc>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438709545"/>
      </p:ext>
    </p:extLst>
  </p:cSld>
  <p:clrMapOvr>
    <a:masterClrMapping/>
  </p:clrMapOvr>
  <p:transition spd="slow" advClick="0">
    <p:sndAc>
      <p:endSnd/>
    </p:sndAc>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Tree>
    <p:extLst>
      <p:ext uri="{BB962C8B-B14F-4D97-AF65-F5344CB8AC3E}">
        <p14:creationId xmlns:p14="http://schemas.microsoft.com/office/powerpoint/2010/main" val="1413167251"/>
      </p:ext>
    </p:extLst>
  </p:cSld>
  <p:clrMapOvr>
    <a:masterClrMapping/>
  </p:clrMapOvr>
  <p:transition spd="slow" advClick="0">
    <p:sndAc>
      <p:endSnd/>
    </p:sndAc>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09600" y="1600200"/>
            <a:ext cx="3886200" cy="4419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3886200" cy="4419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089202163"/>
      </p:ext>
    </p:extLst>
  </p:cSld>
  <p:clrMapOvr>
    <a:masterClrMapping/>
  </p:clrMapOvr>
  <p:transition spd="slow" advClick="0">
    <p:sndAc>
      <p:endSnd/>
    </p:sndAc>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096003753"/>
      </p:ext>
    </p:extLst>
  </p:cSld>
  <p:clrMapOvr>
    <a:masterClrMapping/>
  </p:clrMapOvr>
  <p:transition spd="slow" advClick="0">
    <p:sndAc>
      <p:endSnd/>
    </p:sndAc>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4094142098"/>
      </p:ext>
    </p:extLst>
  </p:cSld>
  <p:clrMapOvr>
    <a:masterClrMapping/>
  </p:clrMapOvr>
  <p:transition spd="slow" advClick="0">
    <p:sndAc>
      <p:endSnd/>
    </p:sndAc>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004652521"/>
      </p:ext>
    </p:extLst>
  </p:cSld>
  <p:clrMapOvr>
    <a:masterClrMapping/>
  </p:clrMapOvr>
  <p:transition spd="slow" advClick="0">
    <p:sndAc>
      <p:endSnd/>
    </p:sndAc>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3431451705"/>
      </p:ext>
    </p:extLst>
  </p:cSld>
  <p:clrMapOvr>
    <a:masterClrMapping/>
  </p:clrMapOvr>
  <p:transition spd="slow" advClick="0">
    <p:sndAc>
      <p:endSnd/>
    </p:sndAc>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9"/>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10"/>
          <p:cNvSpPr>
            <a:spLocks noGrp="1" noChangeArrowheads="1"/>
          </p:cNvSpPr>
          <p:nvPr>
            <p:ph type="ftr" sz="quarter" idx="11"/>
          </p:nvPr>
        </p:nvSpPr>
        <p:spPr>
          <a:ln/>
        </p:spPr>
        <p:txBody>
          <a:bodyPr/>
          <a:lstStyle>
            <a:lvl1pPr>
              <a:defRPr/>
            </a:lvl1pPr>
          </a:lstStyle>
          <a:p>
            <a:pPr>
              <a:defRPr/>
            </a:pPr>
            <a:endParaRPr lang="zh-CN" altLang="zh-CN"/>
          </a:p>
        </p:txBody>
      </p:sp>
      <p:sp>
        <p:nvSpPr>
          <p:cNvPr id="6" name="Rectangle 11"/>
          <p:cNvSpPr>
            <a:spLocks noGrp="1" noChangeArrowheads="1"/>
          </p:cNvSpPr>
          <p:nvPr>
            <p:ph type="sldNum" sz="quarter" idx="12"/>
          </p:nvPr>
        </p:nvSpPr>
        <p:spPr>
          <a:ln/>
        </p:spPr>
        <p:txBody>
          <a:bodyPr/>
          <a:lstStyle>
            <a:lvl1pPr>
              <a:defRPr/>
            </a:lvl1pPr>
          </a:lstStyle>
          <a:p>
            <a:pPr>
              <a:defRPr/>
            </a:pPr>
            <a:fld id="{BA89342B-1D0C-4C87-A696-AE5BD3D6C094}" type="slidenum">
              <a:rPr lang="en-US" altLang="zh-CN"/>
              <a:pPr>
                <a:defRPr/>
              </a:pPr>
              <a:t>‹#›</a:t>
            </a:fld>
            <a:endParaRPr lang="en-US" altLang="zh-CN"/>
          </a:p>
        </p:txBody>
      </p:sp>
    </p:spTree>
    <p:extLst>
      <p:ext uri="{BB962C8B-B14F-4D97-AF65-F5344CB8AC3E}">
        <p14:creationId xmlns:p14="http://schemas.microsoft.com/office/powerpoint/2010/main" val="3052427063"/>
      </p:ext>
    </p:extLst>
  </p:cSld>
  <p:clrMapOvr>
    <a:masterClrMapping/>
  </p:clrMapOvr>
  <p:transition spd="slow" advClick="0">
    <p:sndAc>
      <p:endSnd/>
    </p:sndAc>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907876473"/>
      </p:ext>
    </p:extLst>
  </p:cSld>
  <p:clrMapOvr>
    <a:masterClrMapping/>
  </p:clrMapOvr>
  <p:transition spd="slow" advClick="0">
    <p:sndAc>
      <p:endSnd/>
    </p:sndAc>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504989149"/>
      </p:ext>
    </p:extLst>
  </p:cSld>
  <p:clrMapOvr>
    <a:masterClrMapping/>
  </p:clrMapOvr>
  <p:transition spd="slow" advClick="0">
    <p:sndAc>
      <p:endSnd/>
    </p:sndAc>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450013" y="228600"/>
            <a:ext cx="2084387" cy="579120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195263" y="228600"/>
            <a:ext cx="6102350" cy="579120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847033813"/>
      </p:ext>
    </p:extLst>
  </p:cSld>
  <p:clrMapOvr>
    <a:masterClrMapping/>
  </p:clrMapOvr>
  <p:transition spd="slow" advClick="0">
    <p:sndAc>
      <p:endSnd/>
    </p:sndAc>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09CFD1BE-9A24-4ABB-8E66-560EA6A1DFC3}" type="slidenum">
              <a:rPr lang="zh-CN" altLang="en-US"/>
              <a:pPr>
                <a:defRPr/>
              </a:pPr>
              <a:t>‹#›</a:t>
            </a:fld>
            <a:endParaRPr lang="en-US" altLang="zh-CN"/>
          </a:p>
        </p:txBody>
      </p:sp>
    </p:spTree>
    <p:extLst>
      <p:ext uri="{BB962C8B-B14F-4D97-AF65-F5344CB8AC3E}">
        <p14:creationId xmlns:p14="http://schemas.microsoft.com/office/powerpoint/2010/main" val="99990017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E872C963-E0A7-42F7-8FAD-B21C46696F29}" type="slidenum">
              <a:rPr lang="zh-CN" altLang="en-US"/>
              <a:pPr>
                <a:defRPr/>
              </a:pPr>
              <a:t>‹#›</a:t>
            </a:fld>
            <a:endParaRPr lang="en-US" altLang="zh-CN"/>
          </a:p>
        </p:txBody>
      </p:sp>
    </p:spTree>
    <p:extLst>
      <p:ext uri="{BB962C8B-B14F-4D97-AF65-F5344CB8AC3E}">
        <p14:creationId xmlns:p14="http://schemas.microsoft.com/office/powerpoint/2010/main" val="290665848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D4437D3D-CAAF-4017-B871-F905C63F368E}" type="slidenum">
              <a:rPr lang="zh-CN" altLang="en-US"/>
              <a:pPr>
                <a:defRPr/>
              </a:pPr>
              <a:t>‹#›</a:t>
            </a:fld>
            <a:endParaRPr lang="en-US" altLang="zh-CN"/>
          </a:p>
        </p:txBody>
      </p:sp>
    </p:spTree>
    <p:extLst>
      <p:ext uri="{BB962C8B-B14F-4D97-AF65-F5344CB8AC3E}">
        <p14:creationId xmlns:p14="http://schemas.microsoft.com/office/powerpoint/2010/main" val="129666391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D5DA83EA-F16A-41B4-A35C-7CA23289B577}" type="slidenum">
              <a:rPr lang="zh-CN" altLang="en-US"/>
              <a:pPr>
                <a:defRPr/>
              </a:pPr>
              <a:t>‹#›</a:t>
            </a:fld>
            <a:endParaRPr lang="en-US" altLang="zh-CN"/>
          </a:p>
        </p:txBody>
      </p:sp>
    </p:spTree>
    <p:extLst>
      <p:ext uri="{BB962C8B-B14F-4D97-AF65-F5344CB8AC3E}">
        <p14:creationId xmlns:p14="http://schemas.microsoft.com/office/powerpoint/2010/main" val="226149594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a:ln/>
        </p:spPr>
        <p:txBody>
          <a:bodyPr/>
          <a:lstStyle>
            <a:lvl1pPr>
              <a:defRPr/>
            </a:lvl1pPr>
          </a:lstStyle>
          <a:p>
            <a:pPr>
              <a:defRPr/>
            </a:pPr>
            <a:fld id="{5BB843DB-975B-4589-AE69-FB160CC0C245}" type="slidenum">
              <a:rPr lang="zh-CN" altLang="en-US"/>
              <a:pPr>
                <a:defRPr/>
              </a:pPr>
              <a:t>‹#›</a:t>
            </a:fld>
            <a:endParaRPr lang="en-US" altLang="zh-CN"/>
          </a:p>
        </p:txBody>
      </p:sp>
    </p:spTree>
    <p:extLst>
      <p:ext uri="{BB962C8B-B14F-4D97-AF65-F5344CB8AC3E}">
        <p14:creationId xmlns:p14="http://schemas.microsoft.com/office/powerpoint/2010/main" val="141911280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a:ln/>
        </p:spPr>
        <p:txBody>
          <a:bodyPr/>
          <a:lstStyle>
            <a:lvl1pPr>
              <a:defRPr/>
            </a:lvl1pPr>
          </a:lstStyle>
          <a:p>
            <a:pPr>
              <a:defRPr/>
            </a:pPr>
            <a:fld id="{739C28B7-A46D-492B-B924-04F8242A5027}" type="slidenum">
              <a:rPr lang="zh-CN" altLang="en-US"/>
              <a:pPr>
                <a:defRPr/>
              </a:pPr>
              <a:t>‹#›</a:t>
            </a:fld>
            <a:endParaRPr lang="en-US" altLang="zh-CN"/>
          </a:p>
        </p:txBody>
      </p:sp>
    </p:spTree>
    <p:extLst>
      <p:ext uri="{BB962C8B-B14F-4D97-AF65-F5344CB8AC3E}">
        <p14:creationId xmlns:p14="http://schemas.microsoft.com/office/powerpoint/2010/main" val="280888831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6"/>
          <p:cNvSpPr>
            <a:spLocks noGrp="1" noChangeArrowheads="1"/>
          </p:cNvSpPr>
          <p:nvPr>
            <p:ph type="sldNum" sz="quarter" idx="12"/>
          </p:nvPr>
        </p:nvSpPr>
        <p:spPr>
          <a:ln/>
        </p:spPr>
        <p:txBody>
          <a:bodyPr/>
          <a:lstStyle>
            <a:lvl1pPr>
              <a:defRPr/>
            </a:lvl1pPr>
          </a:lstStyle>
          <a:p>
            <a:pPr>
              <a:defRPr/>
            </a:pPr>
            <a:fld id="{F592E4ED-E153-4BBF-9C40-4C1BA4B76FE8}" type="slidenum">
              <a:rPr lang="zh-CN" altLang="en-US"/>
              <a:pPr>
                <a:defRPr/>
              </a:pPr>
              <a:t>‹#›</a:t>
            </a:fld>
            <a:endParaRPr lang="en-US" altLang="zh-CN"/>
          </a:p>
        </p:txBody>
      </p:sp>
    </p:spTree>
    <p:extLst>
      <p:ext uri="{BB962C8B-B14F-4D97-AF65-F5344CB8AC3E}">
        <p14:creationId xmlns:p14="http://schemas.microsoft.com/office/powerpoint/2010/main" val="21277873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9"/>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10"/>
          <p:cNvSpPr>
            <a:spLocks noGrp="1" noChangeArrowheads="1"/>
          </p:cNvSpPr>
          <p:nvPr>
            <p:ph type="ftr" sz="quarter" idx="11"/>
          </p:nvPr>
        </p:nvSpPr>
        <p:spPr>
          <a:ln/>
        </p:spPr>
        <p:txBody>
          <a:bodyPr/>
          <a:lstStyle>
            <a:lvl1pPr>
              <a:defRPr/>
            </a:lvl1pPr>
          </a:lstStyle>
          <a:p>
            <a:pPr>
              <a:defRPr/>
            </a:pPr>
            <a:endParaRPr lang="zh-CN" altLang="zh-CN"/>
          </a:p>
        </p:txBody>
      </p:sp>
      <p:sp>
        <p:nvSpPr>
          <p:cNvPr id="6" name="Rectangle 11"/>
          <p:cNvSpPr>
            <a:spLocks noGrp="1" noChangeArrowheads="1"/>
          </p:cNvSpPr>
          <p:nvPr>
            <p:ph type="sldNum" sz="quarter" idx="12"/>
          </p:nvPr>
        </p:nvSpPr>
        <p:spPr>
          <a:ln/>
        </p:spPr>
        <p:txBody>
          <a:bodyPr/>
          <a:lstStyle>
            <a:lvl1pPr>
              <a:defRPr/>
            </a:lvl1pPr>
          </a:lstStyle>
          <a:p>
            <a:pPr>
              <a:defRPr/>
            </a:pPr>
            <a:fld id="{E8D71257-F651-4830-91FE-B8FD3A2DF0FE}" type="slidenum">
              <a:rPr lang="en-US" altLang="zh-CN"/>
              <a:pPr>
                <a:defRPr/>
              </a:pPr>
              <a:t>‹#›</a:t>
            </a:fld>
            <a:endParaRPr lang="en-US" altLang="zh-CN"/>
          </a:p>
        </p:txBody>
      </p:sp>
    </p:spTree>
    <p:extLst>
      <p:ext uri="{BB962C8B-B14F-4D97-AF65-F5344CB8AC3E}">
        <p14:creationId xmlns:p14="http://schemas.microsoft.com/office/powerpoint/2010/main" val="1506641566"/>
      </p:ext>
    </p:extLst>
  </p:cSld>
  <p:clrMapOvr>
    <a:masterClrMapping/>
  </p:clrMapOvr>
  <p:transition spd="slow" advClick="0">
    <p:sndAc>
      <p:endSnd/>
    </p:sndAc>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4D5E5126-C2C7-4B90-8322-5292A2A408B2}" type="slidenum">
              <a:rPr lang="zh-CN" altLang="en-US"/>
              <a:pPr>
                <a:defRPr/>
              </a:pPr>
              <a:t>‹#›</a:t>
            </a:fld>
            <a:endParaRPr lang="en-US" altLang="zh-CN"/>
          </a:p>
        </p:txBody>
      </p:sp>
    </p:spTree>
    <p:extLst>
      <p:ext uri="{BB962C8B-B14F-4D97-AF65-F5344CB8AC3E}">
        <p14:creationId xmlns:p14="http://schemas.microsoft.com/office/powerpoint/2010/main" val="312825482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6C946550-8C4D-4F6D-A434-8579F080076E}" type="slidenum">
              <a:rPr lang="zh-CN" altLang="en-US"/>
              <a:pPr>
                <a:defRPr/>
              </a:pPr>
              <a:t>‹#›</a:t>
            </a:fld>
            <a:endParaRPr lang="en-US" altLang="zh-CN"/>
          </a:p>
        </p:txBody>
      </p:sp>
    </p:spTree>
    <p:extLst>
      <p:ext uri="{BB962C8B-B14F-4D97-AF65-F5344CB8AC3E}">
        <p14:creationId xmlns:p14="http://schemas.microsoft.com/office/powerpoint/2010/main" val="175763245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74DE6D23-AE9F-4212-9947-F857A2BFEF8A}" type="slidenum">
              <a:rPr lang="zh-CN" altLang="en-US"/>
              <a:pPr>
                <a:defRPr/>
              </a:pPr>
              <a:t>‹#›</a:t>
            </a:fld>
            <a:endParaRPr lang="en-US" altLang="zh-CN"/>
          </a:p>
        </p:txBody>
      </p:sp>
    </p:spTree>
    <p:extLst>
      <p:ext uri="{BB962C8B-B14F-4D97-AF65-F5344CB8AC3E}">
        <p14:creationId xmlns:p14="http://schemas.microsoft.com/office/powerpoint/2010/main" val="160247138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1EA0B9D0-2EDD-4D8B-9176-4274A3030CE1}" type="slidenum">
              <a:rPr lang="zh-CN" altLang="en-US"/>
              <a:pPr>
                <a:defRPr/>
              </a:pPr>
              <a:t>‹#›</a:t>
            </a:fld>
            <a:endParaRPr lang="en-US" altLang="zh-CN"/>
          </a:p>
        </p:txBody>
      </p:sp>
    </p:spTree>
    <p:extLst>
      <p:ext uri="{BB962C8B-B14F-4D97-AF65-F5344CB8AC3E}">
        <p14:creationId xmlns:p14="http://schemas.microsoft.com/office/powerpoint/2010/main" val="11877033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09600" y="1600200"/>
            <a:ext cx="3886200" cy="4419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3886200" cy="4419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9"/>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10"/>
          <p:cNvSpPr>
            <a:spLocks noGrp="1" noChangeArrowheads="1"/>
          </p:cNvSpPr>
          <p:nvPr>
            <p:ph type="ftr" sz="quarter" idx="11"/>
          </p:nvPr>
        </p:nvSpPr>
        <p:spPr>
          <a:ln/>
        </p:spPr>
        <p:txBody>
          <a:bodyPr/>
          <a:lstStyle>
            <a:lvl1pPr>
              <a:defRPr/>
            </a:lvl1pPr>
          </a:lstStyle>
          <a:p>
            <a:pPr>
              <a:defRPr/>
            </a:pPr>
            <a:endParaRPr lang="zh-CN" altLang="zh-CN"/>
          </a:p>
        </p:txBody>
      </p:sp>
      <p:sp>
        <p:nvSpPr>
          <p:cNvPr id="7" name="Rectangle 11"/>
          <p:cNvSpPr>
            <a:spLocks noGrp="1" noChangeArrowheads="1"/>
          </p:cNvSpPr>
          <p:nvPr>
            <p:ph type="sldNum" sz="quarter" idx="12"/>
          </p:nvPr>
        </p:nvSpPr>
        <p:spPr>
          <a:ln/>
        </p:spPr>
        <p:txBody>
          <a:bodyPr/>
          <a:lstStyle>
            <a:lvl1pPr>
              <a:defRPr/>
            </a:lvl1pPr>
          </a:lstStyle>
          <a:p>
            <a:pPr>
              <a:defRPr/>
            </a:pPr>
            <a:fld id="{6231B0DD-5CA8-413B-9D98-C20793B9E886}" type="slidenum">
              <a:rPr lang="en-US" altLang="zh-CN"/>
              <a:pPr>
                <a:defRPr/>
              </a:pPr>
              <a:t>‹#›</a:t>
            </a:fld>
            <a:endParaRPr lang="en-US" altLang="zh-CN"/>
          </a:p>
        </p:txBody>
      </p:sp>
    </p:spTree>
    <p:extLst>
      <p:ext uri="{BB962C8B-B14F-4D97-AF65-F5344CB8AC3E}">
        <p14:creationId xmlns:p14="http://schemas.microsoft.com/office/powerpoint/2010/main" val="706070032"/>
      </p:ext>
    </p:extLst>
  </p:cSld>
  <p:clrMapOvr>
    <a:masterClrMapping/>
  </p:clrMapOvr>
  <p:transition spd="slow" advClick="0">
    <p:sndAc>
      <p:endSnd/>
    </p:sndAc>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9"/>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10"/>
          <p:cNvSpPr>
            <a:spLocks noGrp="1" noChangeArrowheads="1"/>
          </p:cNvSpPr>
          <p:nvPr>
            <p:ph type="ftr" sz="quarter" idx="11"/>
          </p:nvPr>
        </p:nvSpPr>
        <p:spPr>
          <a:ln/>
        </p:spPr>
        <p:txBody>
          <a:bodyPr/>
          <a:lstStyle>
            <a:lvl1pPr>
              <a:defRPr/>
            </a:lvl1pPr>
          </a:lstStyle>
          <a:p>
            <a:pPr>
              <a:defRPr/>
            </a:pPr>
            <a:endParaRPr lang="zh-CN" altLang="zh-CN"/>
          </a:p>
        </p:txBody>
      </p:sp>
      <p:sp>
        <p:nvSpPr>
          <p:cNvPr id="9" name="Rectangle 11"/>
          <p:cNvSpPr>
            <a:spLocks noGrp="1" noChangeArrowheads="1"/>
          </p:cNvSpPr>
          <p:nvPr>
            <p:ph type="sldNum" sz="quarter" idx="12"/>
          </p:nvPr>
        </p:nvSpPr>
        <p:spPr>
          <a:ln/>
        </p:spPr>
        <p:txBody>
          <a:bodyPr/>
          <a:lstStyle>
            <a:lvl1pPr>
              <a:defRPr/>
            </a:lvl1pPr>
          </a:lstStyle>
          <a:p>
            <a:pPr>
              <a:defRPr/>
            </a:pPr>
            <a:fld id="{156EC62F-676E-4536-9A52-2309C69F88B2}" type="slidenum">
              <a:rPr lang="en-US" altLang="zh-CN"/>
              <a:pPr>
                <a:defRPr/>
              </a:pPr>
              <a:t>‹#›</a:t>
            </a:fld>
            <a:endParaRPr lang="en-US" altLang="zh-CN"/>
          </a:p>
        </p:txBody>
      </p:sp>
    </p:spTree>
    <p:extLst>
      <p:ext uri="{BB962C8B-B14F-4D97-AF65-F5344CB8AC3E}">
        <p14:creationId xmlns:p14="http://schemas.microsoft.com/office/powerpoint/2010/main" val="1481316103"/>
      </p:ext>
    </p:extLst>
  </p:cSld>
  <p:clrMapOvr>
    <a:masterClrMapping/>
  </p:clrMapOvr>
  <p:transition spd="slow" advClick="0">
    <p:sndAc>
      <p:endSnd/>
    </p:sndAc>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9"/>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10"/>
          <p:cNvSpPr>
            <a:spLocks noGrp="1" noChangeArrowheads="1"/>
          </p:cNvSpPr>
          <p:nvPr>
            <p:ph type="ftr" sz="quarter" idx="11"/>
          </p:nvPr>
        </p:nvSpPr>
        <p:spPr>
          <a:ln/>
        </p:spPr>
        <p:txBody>
          <a:bodyPr/>
          <a:lstStyle>
            <a:lvl1pPr>
              <a:defRPr/>
            </a:lvl1pPr>
          </a:lstStyle>
          <a:p>
            <a:pPr>
              <a:defRPr/>
            </a:pPr>
            <a:endParaRPr lang="zh-CN" altLang="zh-CN"/>
          </a:p>
        </p:txBody>
      </p:sp>
      <p:sp>
        <p:nvSpPr>
          <p:cNvPr id="5" name="Rectangle 11"/>
          <p:cNvSpPr>
            <a:spLocks noGrp="1" noChangeArrowheads="1"/>
          </p:cNvSpPr>
          <p:nvPr>
            <p:ph type="sldNum" sz="quarter" idx="12"/>
          </p:nvPr>
        </p:nvSpPr>
        <p:spPr>
          <a:ln/>
        </p:spPr>
        <p:txBody>
          <a:bodyPr/>
          <a:lstStyle>
            <a:lvl1pPr>
              <a:defRPr/>
            </a:lvl1pPr>
          </a:lstStyle>
          <a:p>
            <a:pPr>
              <a:defRPr/>
            </a:pPr>
            <a:fld id="{F5A6F8B4-B054-4685-9B5D-BD1CE4E33E85}" type="slidenum">
              <a:rPr lang="en-US" altLang="zh-CN"/>
              <a:pPr>
                <a:defRPr/>
              </a:pPr>
              <a:t>‹#›</a:t>
            </a:fld>
            <a:endParaRPr lang="en-US" altLang="zh-CN"/>
          </a:p>
        </p:txBody>
      </p:sp>
    </p:spTree>
    <p:extLst>
      <p:ext uri="{BB962C8B-B14F-4D97-AF65-F5344CB8AC3E}">
        <p14:creationId xmlns:p14="http://schemas.microsoft.com/office/powerpoint/2010/main" val="1143976914"/>
      </p:ext>
    </p:extLst>
  </p:cSld>
  <p:clrMapOvr>
    <a:masterClrMapping/>
  </p:clrMapOvr>
  <p:transition spd="slow" advClick="0">
    <p:sndAc>
      <p:endSnd/>
    </p:sndAc>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9"/>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10"/>
          <p:cNvSpPr>
            <a:spLocks noGrp="1" noChangeArrowheads="1"/>
          </p:cNvSpPr>
          <p:nvPr>
            <p:ph type="ftr" sz="quarter" idx="11"/>
          </p:nvPr>
        </p:nvSpPr>
        <p:spPr>
          <a:ln/>
        </p:spPr>
        <p:txBody>
          <a:bodyPr/>
          <a:lstStyle>
            <a:lvl1pPr>
              <a:defRPr/>
            </a:lvl1pPr>
          </a:lstStyle>
          <a:p>
            <a:pPr>
              <a:defRPr/>
            </a:pPr>
            <a:endParaRPr lang="zh-CN" altLang="zh-CN"/>
          </a:p>
        </p:txBody>
      </p:sp>
      <p:sp>
        <p:nvSpPr>
          <p:cNvPr id="4" name="Rectangle 11"/>
          <p:cNvSpPr>
            <a:spLocks noGrp="1" noChangeArrowheads="1"/>
          </p:cNvSpPr>
          <p:nvPr>
            <p:ph type="sldNum" sz="quarter" idx="12"/>
          </p:nvPr>
        </p:nvSpPr>
        <p:spPr>
          <a:ln/>
        </p:spPr>
        <p:txBody>
          <a:bodyPr/>
          <a:lstStyle>
            <a:lvl1pPr>
              <a:defRPr/>
            </a:lvl1pPr>
          </a:lstStyle>
          <a:p>
            <a:pPr>
              <a:defRPr/>
            </a:pPr>
            <a:fld id="{D2D38BD6-CD08-4B18-A00E-213EF5559B38}" type="slidenum">
              <a:rPr lang="en-US" altLang="zh-CN"/>
              <a:pPr>
                <a:defRPr/>
              </a:pPr>
              <a:t>‹#›</a:t>
            </a:fld>
            <a:endParaRPr lang="en-US" altLang="zh-CN"/>
          </a:p>
        </p:txBody>
      </p:sp>
    </p:spTree>
    <p:extLst>
      <p:ext uri="{BB962C8B-B14F-4D97-AF65-F5344CB8AC3E}">
        <p14:creationId xmlns:p14="http://schemas.microsoft.com/office/powerpoint/2010/main" val="1363237683"/>
      </p:ext>
    </p:extLst>
  </p:cSld>
  <p:clrMapOvr>
    <a:masterClrMapping/>
  </p:clrMapOvr>
  <p:transition spd="slow" advClick="0">
    <p:sndAc>
      <p:endSnd/>
    </p:sndAc>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9"/>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10"/>
          <p:cNvSpPr>
            <a:spLocks noGrp="1" noChangeArrowheads="1"/>
          </p:cNvSpPr>
          <p:nvPr>
            <p:ph type="ftr" sz="quarter" idx="11"/>
          </p:nvPr>
        </p:nvSpPr>
        <p:spPr>
          <a:ln/>
        </p:spPr>
        <p:txBody>
          <a:bodyPr/>
          <a:lstStyle>
            <a:lvl1pPr>
              <a:defRPr/>
            </a:lvl1pPr>
          </a:lstStyle>
          <a:p>
            <a:pPr>
              <a:defRPr/>
            </a:pPr>
            <a:endParaRPr lang="zh-CN" altLang="zh-CN"/>
          </a:p>
        </p:txBody>
      </p:sp>
      <p:sp>
        <p:nvSpPr>
          <p:cNvPr id="7" name="Rectangle 11"/>
          <p:cNvSpPr>
            <a:spLocks noGrp="1" noChangeArrowheads="1"/>
          </p:cNvSpPr>
          <p:nvPr>
            <p:ph type="sldNum" sz="quarter" idx="12"/>
          </p:nvPr>
        </p:nvSpPr>
        <p:spPr>
          <a:ln/>
        </p:spPr>
        <p:txBody>
          <a:bodyPr/>
          <a:lstStyle>
            <a:lvl1pPr>
              <a:defRPr/>
            </a:lvl1pPr>
          </a:lstStyle>
          <a:p>
            <a:pPr>
              <a:defRPr/>
            </a:pPr>
            <a:fld id="{0A0BF579-F828-4DD0-9748-1571BF19EE5D}" type="slidenum">
              <a:rPr lang="en-US" altLang="zh-CN"/>
              <a:pPr>
                <a:defRPr/>
              </a:pPr>
              <a:t>‹#›</a:t>
            </a:fld>
            <a:endParaRPr lang="en-US" altLang="zh-CN"/>
          </a:p>
        </p:txBody>
      </p:sp>
    </p:spTree>
    <p:extLst>
      <p:ext uri="{BB962C8B-B14F-4D97-AF65-F5344CB8AC3E}">
        <p14:creationId xmlns:p14="http://schemas.microsoft.com/office/powerpoint/2010/main" val="4030289531"/>
      </p:ext>
    </p:extLst>
  </p:cSld>
  <p:clrMapOvr>
    <a:masterClrMapping/>
  </p:clrMapOvr>
  <p:transition spd="slow" advClick="0">
    <p:sndAc>
      <p:endSnd/>
    </p:sndAc>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9"/>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10"/>
          <p:cNvSpPr>
            <a:spLocks noGrp="1" noChangeArrowheads="1"/>
          </p:cNvSpPr>
          <p:nvPr>
            <p:ph type="ftr" sz="quarter" idx="11"/>
          </p:nvPr>
        </p:nvSpPr>
        <p:spPr>
          <a:ln/>
        </p:spPr>
        <p:txBody>
          <a:bodyPr/>
          <a:lstStyle>
            <a:lvl1pPr>
              <a:defRPr/>
            </a:lvl1pPr>
          </a:lstStyle>
          <a:p>
            <a:pPr>
              <a:defRPr/>
            </a:pPr>
            <a:endParaRPr lang="zh-CN" altLang="zh-CN"/>
          </a:p>
        </p:txBody>
      </p:sp>
      <p:sp>
        <p:nvSpPr>
          <p:cNvPr id="7" name="Rectangle 11"/>
          <p:cNvSpPr>
            <a:spLocks noGrp="1" noChangeArrowheads="1"/>
          </p:cNvSpPr>
          <p:nvPr>
            <p:ph type="sldNum" sz="quarter" idx="12"/>
          </p:nvPr>
        </p:nvSpPr>
        <p:spPr>
          <a:ln/>
        </p:spPr>
        <p:txBody>
          <a:bodyPr/>
          <a:lstStyle>
            <a:lvl1pPr>
              <a:defRPr/>
            </a:lvl1pPr>
          </a:lstStyle>
          <a:p>
            <a:pPr>
              <a:defRPr/>
            </a:pPr>
            <a:fld id="{0FDC05E3-AD46-4E9C-B21F-7DEECDF53CB4}" type="slidenum">
              <a:rPr lang="en-US" altLang="zh-CN"/>
              <a:pPr>
                <a:defRPr/>
              </a:pPr>
              <a:t>‹#›</a:t>
            </a:fld>
            <a:endParaRPr lang="en-US" altLang="zh-CN"/>
          </a:p>
        </p:txBody>
      </p:sp>
    </p:spTree>
    <p:extLst>
      <p:ext uri="{BB962C8B-B14F-4D97-AF65-F5344CB8AC3E}">
        <p14:creationId xmlns:p14="http://schemas.microsoft.com/office/powerpoint/2010/main" val="1955072808"/>
      </p:ext>
    </p:extLst>
  </p:cSld>
  <p:clrMapOvr>
    <a:masterClrMapping/>
  </p:clrMapOvr>
  <p:transition spd="slow" advClick="0">
    <p:sndAc>
      <p:endSnd/>
    </p:sndAc>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jpe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1026" name="Group 2"/>
          <p:cNvGrpSpPr>
            <a:grpSpLocks/>
          </p:cNvGrpSpPr>
          <p:nvPr/>
        </p:nvGrpSpPr>
        <p:grpSpPr bwMode="auto">
          <a:xfrm>
            <a:off x="0" y="927100"/>
            <a:ext cx="8991600" cy="4495800"/>
            <a:chOff x="0" y="584"/>
            <a:chExt cx="5664" cy="2832"/>
          </a:xfrm>
        </p:grpSpPr>
        <p:sp>
          <p:nvSpPr>
            <p:cNvPr id="1032" name="AutoShape 3"/>
            <p:cNvSpPr>
              <a:spLocks noChangeArrowheads="1"/>
            </p:cNvSpPr>
            <p:nvPr userDrawn="1"/>
          </p:nvSpPr>
          <p:spPr bwMode="auto">
            <a:xfrm>
              <a:off x="432" y="1304"/>
              <a:ext cx="4656" cy="2112"/>
            </a:xfrm>
            <a:prstGeom prst="roundRect">
              <a:avLst>
                <a:gd name="adj" fmla="val 16667"/>
              </a:avLst>
            </a:prstGeom>
            <a:noFill/>
            <a:ln w="50800">
              <a:solidFill>
                <a:schemeClr val="bg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defRPr/>
              </a:pPr>
              <a:endParaRPr lang="zh-CN" altLang="zh-CN" sz="2400">
                <a:latin typeface="Times New Roman" panose="02020603050405020304" pitchFamily="18" charset="0"/>
              </a:endParaRPr>
            </a:p>
          </p:txBody>
        </p:sp>
        <p:sp>
          <p:nvSpPr>
            <p:cNvPr id="1033" name="Rectangle 4"/>
            <p:cNvSpPr>
              <a:spLocks noChangeArrowheads="1"/>
            </p:cNvSpPr>
            <p:nvPr userDrawn="1"/>
          </p:nvSpPr>
          <p:spPr bwMode="blackWhite">
            <a:xfrm>
              <a:off x="144" y="584"/>
              <a:ext cx="4512" cy="624"/>
            </a:xfrm>
            <a:prstGeom prst="rect">
              <a:avLst/>
            </a:prstGeom>
            <a:solidFill>
              <a:schemeClr val="bg1"/>
            </a:solidFill>
            <a:ln w="57150">
              <a:solidFill>
                <a:schemeClr val="bg2"/>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defRPr/>
              </a:pPr>
              <a:endParaRPr lang="zh-CN" altLang="zh-CN" sz="2400">
                <a:latin typeface="Times New Roman" panose="02020603050405020304" pitchFamily="18" charset="0"/>
              </a:endParaRPr>
            </a:p>
          </p:txBody>
        </p:sp>
        <p:sp>
          <p:nvSpPr>
            <p:cNvPr id="1034" name="AutoShape 5"/>
            <p:cNvSpPr>
              <a:spLocks noChangeArrowheads="1"/>
            </p:cNvSpPr>
            <p:nvPr userDrawn="1"/>
          </p:nvSpPr>
          <p:spPr bwMode="blackWhite">
            <a:xfrm>
              <a:off x="0" y="872"/>
              <a:ext cx="5664" cy="1152"/>
            </a:xfrm>
            <a:custGeom>
              <a:avLst/>
              <a:gdLst>
                <a:gd name="T0" fmla="*/ 0 w 4917"/>
                <a:gd name="T1" fmla="*/ 0 h 1000"/>
                <a:gd name="T2" fmla="*/ 7775 w 4917"/>
                <a:gd name="T3" fmla="*/ 0 h 1000"/>
                <a:gd name="T4" fmla="*/ 8657 w 4917"/>
                <a:gd name="T5" fmla="*/ 881 h 1000"/>
                <a:gd name="T6" fmla="*/ 7777 w 4917"/>
                <a:gd name="T7" fmla="*/ 1761 h 1000"/>
                <a:gd name="T8" fmla="*/ 0 w 4917"/>
                <a:gd name="T9" fmla="*/ 1761 h 1000"/>
                <a:gd name="T10" fmla="*/ 0 60000 65536"/>
                <a:gd name="T11" fmla="*/ 0 60000 65536"/>
                <a:gd name="T12" fmla="*/ 0 60000 65536"/>
                <a:gd name="T13" fmla="*/ 0 60000 65536"/>
                <a:gd name="T14" fmla="*/ 0 60000 65536"/>
                <a:gd name="T15" fmla="*/ 0 w 4917"/>
                <a:gd name="T16" fmla="*/ 0 h 1000"/>
                <a:gd name="T17" fmla="*/ 2459 w 4917"/>
                <a:gd name="T18" fmla="*/ 1000 h 1000"/>
              </a:gdLst>
              <a:ahLst/>
              <a:cxnLst>
                <a:cxn ang="T10">
                  <a:pos x="T0" y="T1"/>
                </a:cxn>
                <a:cxn ang="T11">
                  <a:pos x="T2" y="T3"/>
                </a:cxn>
                <a:cxn ang="T12">
                  <a:pos x="T4" y="T5"/>
                </a:cxn>
                <a:cxn ang="T13">
                  <a:pos x="T6" y="T7"/>
                </a:cxn>
                <a:cxn ang="T14">
                  <a:pos x="T8" y="T9"/>
                </a:cxn>
              </a:cxnLst>
              <a:rect l="T15" t="T16" r="T17" b="T18"/>
              <a:pathLst>
                <a:path w="4917" h="1000">
                  <a:moveTo>
                    <a:pt x="0" y="0"/>
                  </a:moveTo>
                  <a:lnTo>
                    <a:pt x="4416" y="0"/>
                  </a:lnTo>
                  <a:cubicBezTo>
                    <a:pt x="4693" y="0"/>
                    <a:pt x="4917" y="223"/>
                    <a:pt x="4917" y="500"/>
                  </a:cubicBezTo>
                  <a:cubicBezTo>
                    <a:pt x="4917" y="776"/>
                    <a:pt x="4693" y="999"/>
                    <a:pt x="4417" y="1000"/>
                  </a:cubicBezTo>
                  <a:lnTo>
                    <a:pt x="0" y="1000"/>
                  </a:lnTo>
                  <a:lnTo>
                    <a:pt x="0" y="0"/>
                  </a:lnTo>
                  <a:close/>
                </a:path>
              </a:pathLst>
            </a:cu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035" name="Line 6"/>
            <p:cNvSpPr>
              <a:spLocks noChangeShapeType="1"/>
            </p:cNvSpPr>
            <p:nvPr userDrawn="1"/>
          </p:nvSpPr>
          <p:spPr bwMode="auto">
            <a:xfrm>
              <a:off x="0" y="1928"/>
              <a:ext cx="5232" cy="0"/>
            </a:xfrm>
            <a:prstGeom prst="line">
              <a:avLst/>
            </a:prstGeom>
            <a:noFill/>
            <a:ln w="508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027" name="Rectangle 6"/>
          <p:cNvSpPr>
            <a:spLocks noGrp="1" noChangeArrowheads="1"/>
          </p:cNvSpPr>
          <p:nvPr>
            <p:ph type="title"/>
          </p:nvPr>
        </p:nvSpPr>
        <p:spPr bwMode="auto">
          <a:xfrm>
            <a:off x="195263" y="215900"/>
            <a:ext cx="8015287"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8" name="Rectangle 7"/>
          <p:cNvSpPr>
            <a:spLocks noGrp="1" noChangeArrowheads="1"/>
          </p:cNvSpPr>
          <p:nvPr>
            <p:ph type="body" idx="1"/>
          </p:nvPr>
        </p:nvSpPr>
        <p:spPr bwMode="auto">
          <a:xfrm>
            <a:off x="609600" y="1600200"/>
            <a:ext cx="7924800" cy="441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9" name="Rectangle 9"/>
          <p:cNvSpPr>
            <a:spLocks noGrp="1" noChangeArrowheads="1"/>
          </p:cNvSpPr>
          <p:nvPr>
            <p:ph type="dt" sz="half" idx="2"/>
          </p:nvPr>
        </p:nvSpPr>
        <p:spPr bwMode="auto">
          <a:xfrm>
            <a:off x="457200" y="6248400"/>
            <a:ext cx="2133600" cy="471488"/>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l" eaLnBrk="1" hangingPunct="1">
              <a:defRPr sz="1200" b="0">
                <a:latin typeface="+mn-lt"/>
                <a:ea typeface="+mn-ea"/>
              </a:defRPr>
            </a:lvl1pPr>
          </a:lstStyle>
          <a:p>
            <a:pPr>
              <a:defRPr/>
            </a:pPr>
            <a:endParaRPr lang="en-US" altLang="zh-CN"/>
          </a:p>
        </p:txBody>
      </p:sp>
      <p:sp>
        <p:nvSpPr>
          <p:cNvPr id="20" name="Rectangle 10"/>
          <p:cNvSpPr>
            <a:spLocks noGrp="1" noChangeArrowheads="1"/>
          </p:cNvSpPr>
          <p:nvPr>
            <p:ph type="ftr" sz="quarter" idx="3"/>
          </p:nvPr>
        </p:nvSpPr>
        <p:spPr bwMode="auto">
          <a:xfrm>
            <a:off x="3124200" y="6253163"/>
            <a:ext cx="2895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eaLnBrk="1" hangingPunct="1">
              <a:defRPr sz="1200" b="0">
                <a:latin typeface="+mn-lt"/>
              </a:defRPr>
            </a:lvl1pPr>
          </a:lstStyle>
          <a:p>
            <a:pPr>
              <a:defRPr/>
            </a:pPr>
            <a:endParaRPr lang="zh-CN" altLang="zh-CN"/>
          </a:p>
        </p:txBody>
      </p:sp>
      <p:sp>
        <p:nvSpPr>
          <p:cNvPr id="21" name="Rectangle 11"/>
          <p:cNvSpPr>
            <a:spLocks noGrp="1" noChangeArrowheads="1"/>
          </p:cNvSpPr>
          <p:nvPr>
            <p:ph type="sldNum" sz="quarter" idx="4"/>
          </p:nvPr>
        </p:nvSpPr>
        <p:spPr bwMode="auto">
          <a:xfrm>
            <a:off x="6553200" y="6248400"/>
            <a:ext cx="2133600" cy="471488"/>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r" eaLnBrk="1" hangingPunct="1">
              <a:defRPr sz="1200">
                <a:latin typeface="Arial Black" panose="020B0A04020102020204" pitchFamily="34" charset="0"/>
              </a:defRPr>
            </a:lvl1pPr>
          </a:lstStyle>
          <a:p>
            <a:pPr>
              <a:defRPr/>
            </a:pPr>
            <a:fld id="{8AE5B700-EE1E-4D63-B1C2-C88A146C7A20}"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Lst>
  <p:transition spd="slow" advClick="0">
    <p:sndAc>
      <p:endSnd/>
    </p:sndAc>
  </p:transition>
  <p:hf hdr="0" ftr="0" dt="0"/>
  <p:txStyles>
    <p:titleStyle>
      <a:lvl1pPr algn="l" rtl="0" eaLnBrk="0" fontAlgn="base" hangingPunct="0">
        <a:spcBef>
          <a:spcPct val="0"/>
        </a:spcBef>
        <a:spcAft>
          <a:spcPct val="0"/>
        </a:spcAft>
        <a:defRPr sz="4200" b="1">
          <a:solidFill>
            <a:schemeClr val="tx2"/>
          </a:solidFill>
          <a:latin typeface="+mj-lt"/>
          <a:ea typeface="+mj-ea"/>
          <a:cs typeface="+mj-cs"/>
        </a:defRPr>
      </a:lvl1pPr>
      <a:lvl2pPr algn="l" rtl="0" eaLnBrk="0" fontAlgn="base" hangingPunct="0">
        <a:spcBef>
          <a:spcPct val="0"/>
        </a:spcBef>
        <a:spcAft>
          <a:spcPct val="0"/>
        </a:spcAft>
        <a:defRPr sz="4200" b="1">
          <a:solidFill>
            <a:schemeClr val="tx2"/>
          </a:solidFill>
          <a:latin typeface="Arial" pitchFamily="34" charset="0"/>
          <a:ea typeface="宋体" pitchFamily="2" charset="-122"/>
        </a:defRPr>
      </a:lvl2pPr>
      <a:lvl3pPr algn="l" rtl="0" eaLnBrk="0" fontAlgn="base" hangingPunct="0">
        <a:spcBef>
          <a:spcPct val="0"/>
        </a:spcBef>
        <a:spcAft>
          <a:spcPct val="0"/>
        </a:spcAft>
        <a:defRPr sz="4200" b="1">
          <a:solidFill>
            <a:schemeClr val="tx2"/>
          </a:solidFill>
          <a:latin typeface="Arial" pitchFamily="34" charset="0"/>
          <a:ea typeface="宋体" pitchFamily="2" charset="-122"/>
        </a:defRPr>
      </a:lvl3pPr>
      <a:lvl4pPr algn="l" rtl="0" eaLnBrk="0" fontAlgn="base" hangingPunct="0">
        <a:spcBef>
          <a:spcPct val="0"/>
        </a:spcBef>
        <a:spcAft>
          <a:spcPct val="0"/>
        </a:spcAft>
        <a:defRPr sz="4200" b="1">
          <a:solidFill>
            <a:schemeClr val="tx2"/>
          </a:solidFill>
          <a:latin typeface="Arial" pitchFamily="34" charset="0"/>
          <a:ea typeface="宋体" pitchFamily="2" charset="-122"/>
        </a:defRPr>
      </a:lvl4pPr>
      <a:lvl5pPr algn="l" rtl="0" eaLnBrk="0" fontAlgn="base" hangingPunct="0">
        <a:spcBef>
          <a:spcPct val="0"/>
        </a:spcBef>
        <a:spcAft>
          <a:spcPct val="0"/>
        </a:spcAft>
        <a:defRPr sz="4200" b="1">
          <a:solidFill>
            <a:schemeClr val="tx2"/>
          </a:solidFill>
          <a:latin typeface="Arial" pitchFamily="34" charset="0"/>
          <a:ea typeface="宋体" pitchFamily="2" charset="-122"/>
        </a:defRPr>
      </a:lvl5pPr>
      <a:lvl6pPr marL="457200" algn="l" rtl="0" fontAlgn="base">
        <a:spcBef>
          <a:spcPct val="0"/>
        </a:spcBef>
        <a:spcAft>
          <a:spcPct val="0"/>
        </a:spcAft>
        <a:defRPr sz="4200" b="1">
          <a:solidFill>
            <a:schemeClr val="tx2"/>
          </a:solidFill>
          <a:latin typeface="Arial" pitchFamily="34" charset="0"/>
          <a:ea typeface="宋体" pitchFamily="2" charset="-122"/>
        </a:defRPr>
      </a:lvl6pPr>
      <a:lvl7pPr marL="914400" algn="l" rtl="0" fontAlgn="base">
        <a:spcBef>
          <a:spcPct val="0"/>
        </a:spcBef>
        <a:spcAft>
          <a:spcPct val="0"/>
        </a:spcAft>
        <a:defRPr sz="4200" b="1">
          <a:solidFill>
            <a:schemeClr val="tx2"/>
          </a:solidFill>
          <a:latin typeface="Arial" pitchFamily="34" charset="0"/>
          <a:ea typeface="宋体" pitchFamily="2" charset="-122"/>
        </a:defRPr>
      </a:lvl7pPr>
      <a:lvl8pPr marL="1371600" algn="l" rtl="0" fontAlgn="base">
        <a:spcBef>
          <a:spcPct val="0"/>
        </a:spcBef>
        <a:spcAft>
          <a:spcPct val="0"/>
        </a:spcAft>
        <a:defRPr sz="4200" b="1">
          <a:solidFill>
            <a:schemeClr val="tx2"/>
          </a:solidFill>
          <a:latin typeface="Arial" pitchFamily="34" charset="0"/>
          <a:ea typeface="宋体" pitchFamily="2" charset="-122"/>
        </a:defRPr>
      </a:lvl8pPr>
      <a:lvl9pPr marL="1828800" algn="l" rtl="0" fontAlgn="base">
        <a:spcBef>
          <a:spcPct val="0"/>
        </a:spcBef>
        <a:spcAft>
          <a:spcPct val="0"/>
        </a:spcAft>
        <a:defRPr sz="4200" b="1">
          <a:solidFill>
            <a:schemeClr val="tx2"/>
          </a:solidFill>
          <a:latin typeface="Arial" pitchFamily="34" charset="0"/>
          <a:ea typeface="宋体" pitchFamily="2" charset="-122"/>
        </a:defRPr>
      </a:lvl9pPr>
    </p:titleStyle>
    <p:bodyStyle>
      <a:lvl1pPr marL="342900" indent="-342900" algn="l" rtl="0" eaLnBrk="0" fontAlgn="base" hangingPunct="0">
        <a:spcBef>
          <a:spcPct val="20000"/>
        </a:spcBef>
        <a:spcAft>
          <a:spcPct val="0"/>
        </a:spcAft>
        <a:buClr>
          <a:schemeClr val="hlink"/>
        </a:buClr>
        <a:buSzPct val="80000"/>
        <a:buFont typeface="Wingdings" panose="05000000000000000000" pitchFamily="2" charset="2"/>
        <a:buChar char="l"/>
        <a:defRPr sz="3200" b="1">
          <a:solidFill>
            <a:srgbClr val="0000CC"/>
          </a:solidFill>
          <a:latin typeface="+mn-lt"/>
          <a:ea typeface="+mn-ea"/>
          <a:cs typeface="+mn-cs"/>
        </a:defRPr>
      </a:lvl1pPr>
      <a:lvl2pPr marL="742950" indent="-285750" algn="l" rtl="0" eaLnBrk="0" fontAlgn="base" hangingPunct="0">
        <a:spcBef>
          <a:spcPct val="20000"/>
        </a:spcBef>
        <a:spcAft>
          <a:spcPct val="0"/>
        </a:spcAft>
        <a:buClr>
          <a:schemeClr val="accent1"/>
        </a:buClr>
        <a:buSzPct val="70000"/>
        <a:buFont typeface="Wingdings" panose="05000000000000000000" pitchFamily="2" charset="2"/>
        <a:buChar char="l"/>
        <a:defRPr sz="2800" b="1">
          <a:solidFill>
            <a:srgbClr val="0000CC"/>
          </a:solidFill>
          <a:latin typeface="+mn-lt"/>
          <a:ea typeface="+mn-ea"/>
        </a:defRPr>
      </a:lvl2pPr>
      <a:lvl3pPr marL="1143000" indent="-228600" algn="l" rtl="0" eaLnBrk="0" fontAlgn="base" hangingPunct="0">
        <a:spcBef>
          <a:spcPct val="20000"/>
        </a:spcBef>
        <a:spcAft>
          <a:spcPct val="0"/>
        </a:spcAft>
        <a:buClr>
          <a:schemeClr val="bg2"/>
        </a:buClr>
        <a:buSzPct val="65000"/>
        <a:buFont typeface="Wingdings" panose="05000000000000000000" pitchFamily="2" charset="2"/>
        <a:buChar char="l"/>
        <a:defRPr sz="2400" b="1">
          <a:solidFill>
            <a:srgbClr val="0000CC"/>
          </a:solidFill>
          <a:latin typeface="+mn-lt"/>
          <a:ea typeface="+mn-ea"/>
        </a:defRPr>
      </a:lvl3pPr>
      <a:lvl4pPr marL="1600200" indent="-228600" algn="l" rtl="0" eaLnBrk="0" fontAlgn="base" hangingPunct="0">
        <a:spcBef>
          <a:spcPct val="20000"/>
        </a:spcBef>
        <a:spcAft>
          <a:spcPct val="0"/>
        </a:spcAft>
        <a:buClr>
          <a:schemeClr val="hlink"/>
        </a:buClr>
        <a:buSzPct val="60000"/>
        <a:buFont typeface="Wingdings" panose="05000000000000000000" pitchFamily="2" charset="2"/>
        <a:buChar char="l"/>
        <a:defRPr sz="2000">
          <a:solidFill>
            <a:srgbClr val="0000CC"/>
          </a:solidFill>
          <a:latin typeface="+mn-lt"/>
          <a:ea typeface="+mn-ea"/>
        </a:defRPr>
      </a:lvl4pPr>
      <a:lvl5pPr marL="2057400" indent="-228600" algn="l" rtl="0" eaLnBrk="0" fontAlgn="base" hangingPunct="0">
        <a:spcBef>
          <a:spcPct val="20000"/>
        </a:spcBef>
        <a:spcAft>
          <a:spcPct val="0"/>
        </a:spcAft>
        <a:buClr>
          <a:schemeClr val="bg2"/>
        </a:buClr>
        <a:buSzPct val="40000"/>
        <a:buFont typeface="Wingdings" panose="05000000000000000000" pitchFamily="2" charset="2"/>
        <a:buChar char="l"/>
        <a:defRPr sz="2000">
          <a:solidFill>
            <a:srgbClr val="0000CC"/>
          </a:solidFill>
          <a:latin typeface="+mn-lt"/>
          <a:ea typeface="+mn-ea"/>
        </a:defRPr>
      </a:lvl5pPr>
      <a:lvl6pPr marL="2514600" indent="-228600" algn="l" rtl="0" fontAlgn="base">
        <a:spcBef>
          <a:spcPct val="20000"/>
        </a:spcBef>
        <a:spcAft>
          <a:spcPct val="0"/>
        </a:spcAft>
        <a:buClr>
          <a:schemeClr val="bg2"/>
        </a:buClr>
        <a:buSzPct val="40000"/>
        <a:buFont typeface="Wingdings" pitchFamily="2" charset="2"/>
        <a:buChar char="l"/>
        <a:defRPr sz="2000">
          <a:solidFill>
            <a:srgbClr val="0000CC"/>
          </a:solidFill>
          <a:latin typeface="+mn-lt"/>
          <a:ea typeface="+mn-ea"/>
        </a:defRPr>
      </a:lvl6pPr>
      <a:lvl7pPr marL="2971800" indent="-228600" algn="l" rtl="0" fontAlgn="base">
        <a:spcBef>
          <a:spcPct val="20000"/>
        </a:spcBef>
        <a:spcAft>
          <a:spcPct val="0"/>
        </a:spcAft>
        <a:buClr>
          <a:schemeClr val="bg2"/>
        </a:buClr>
        <a:buSzPct val="40000"/>
        <a:buFont typeface="Wingdings" pitchFamily="2" charset="2"/>
        <a:buChar char="l"/>
        <a:defRPr sz="2000">
          <a:solidFill>
            <a:srgbClr val="0000CC"/>
          </a:solidFill>
          <a:latin typeface="+mn-lt"/>
          <a:ea typeface="+mn-ea"/>
        </a:defRPr>
      </a:lvl7pPr>
      <a:lvl8pPr marL="3429000" indent="-228600" algn="l" rtl="0" fontAlgn="base">
        <a:spcBef>
          <a:spcPct val="20000"/>
        </a:spcBef>
        <a:spcAft>
          <a:spcPct val="0"/>
        </a:spcAft>
        <a:buClr>
          <a:schemeClr val="bg2"/>
        </a:buClr>
        <a:buSzPct val="40000"/>
        <a:buFont typeface="Wingdings" pitchFamily="2" charset="2"/>
        <a:buChar char="l"/>
        <a:defRPr sz="2000">
          <a:solidFill>
            <a:srgbClr val="0000CC"/>
          </a:solidFill>
          <a:latin typeface="+mn-lt"/>
          <a:ea typeface="+mn-ea"/>
        </a:defRPr>
      </a:lvl8pPr>
      <a:lvl9pPr marL="3886200" indent="-228600" algn="l" rtl="0" fontAlgn="base">
        <a:spcBef>
          <a:spcPct val="20000"/>
        </a:spcBef>
        <a:spcAft>
          <a:spcPct val="0"/>
        </a:spcAft>
        <a:buClr>
          <a:schemeClr val="bg2"/>
        </a:buClr>
        <a:buSzPct val="40000"/>
        <a:buFont typeface="Wingdings" pitchFamily="2" charset="2"/>
        <a:buChar char="l"/>
        <a:defRPr sz="2000">
          <a:solidFill>
            <a:srgbClr val="0000CC"/>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2050" name="Group 2"/>
          <p:cNvGrpSpPr>
            <a:grpSpLocks/>
          </p:cNvGrpSpPr>
          <p:nvPr/>
        </p:nvGrpSpPr>
        <p:grpSpPr bwMode="auto">
          <a:xfrm>
            <a:off x="0" y="115888"/>
            <a:ext cx="8686800" cy="6096000"/>
            <a:chOff x="0" y="96"/>
            <a:chExt cx="5472" cy="3840"/>
          </a:xfrm>
        </p:grpSpPr>
        <p:sp>
          <p:nvSpPr>
            <p:cNvPr id="2054" name="AutoShape 3"/>
            <p:cNvSpPr>
              <a:spLocks noChangeArrowheads="1"/>
            </p:cNvSpPr>
            <p:nvPr userDrawn="1"/>
          </p:nvSpPr>
          <p:spPr bwMode="auto">
            <a:xfrm>
              <a:off x="240" y="336"/>
              <a:ext cx="5232" cy="3600"/>
            </a:xfrm>
            <a:prstGeom prst="roundRect">
              <a:avLst>
                <a:gd name="adj" fmla="val 13727"/>
              </a:avLst>
            </a:prstGeom>
            <a:noFill/>
            <a:ln w="50800">
              <a:solidFill>
                <a:schemeClr val="bg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defRPr/>
              </a:pPr>
              <a:endParaRPr lang="zh-CN" altLang="zh-CN" sz="2400">
                <a:latin typeface="Times New Roman" panose="02020603050405020304" pitchFamily="18" charset="0"/>
              </a:endParaRPr>
            </a:p>
          </p:txBody>
        </p:sp>
        <p:sp>
          <p:nvSpPr>
            <p:cNvPr id="2055" name="AutoShape 4"/>
            <p:cNvSpPr>
              <a:spLocks noChangeArrowheads="1"/>
            </p:cNvSpPr>
            <p:nvPr userDrawn="1"/>
          </p:nvSpPr>
          <p:spPr bwMode="blackWhite">
            <a:xfrm>
              <a:off x="0" y="96"/>
              <a:ext cx="5376" cy="768"/>
            </a:xfrm>
            <a:custGeom>
              <a:avLst/>
              <a:gdLst>
                <a:gd name="T0" fmla="*/ 0 w 7000"/>
                <a:gd name="T1" fmla="*/ 0 h 1000"/>
                <a:gd name="T2" fmla="*/ 2261 w 7000"/>
                <a:gd name="T3" fmla="*/ 0 h 1000"/>
                <a:gd name="T4" fmla="*/ 2435 w 7000"/>
                <a:gd name="T5" fmla="*/ 174 h 1000"/>
                <a:gd name="T6" fmla="*/ 2262 w 7000"/>
                <a:gd name="T7" fmla="*/ 348 h 1000"/>
                <a:gd name="T8" fmla="*/ 0 w 7000"/>
                <a:gd name="T9" fmla="*/ 348 h 1000"/>
                <a:gd name="T10" fmla="*/ 0 60000 65536"/>
                <a:gd name="T11" fmla="*/ 0 60000 65536"/>
                <a:gd name="T12" fmla="*/ 0 60000 65536"/>
                <a:gd name="T13" fmla="*/ 0 60000 65536"/>
                <a:gd name="T14" fmla="*/ 0 60000 65536"/>
                <a:gd name="T15" fmla="*/ 0 w 7000"/>
                <a:gd name="T16" fmla="*/ 0 h 1000"/>
                <a:gd name="T17" fmla="*/ 3500 w 7000"/>
                <a:gd name="T18" fmla="*/ 1000 h 1000"/>
              </a:gdLst>
              <a:ahLst/>
              <a:cxnLst>
                <a:cxn ang="T10">
                  <a:pos x="T0" y="T1"/>
                </a:cxn>
                <a:cxn ang="T11">
                  <a:pos x="T2" y="T3"/>
                </a:cxn>
                <a:cxn ang="T12">
                  <a:pos x="T4" y="T5"/>
                </a:cxn>
                <a:cxn ang="T13">
                  <a:pos x="T6" y="T7"/>
                </a:cxn>
                <a:cxn ang="T14">
                  <a:pos x="T8" y="T9"/>
                </a:cxn>
              </a:cxnLst>
              <a:rect l="T15" t="T16" r="T17" b="T18"/>
              <a:pathLst>
                <a:path w="7000" h="1000">
                  <a:moveTo>
                    <a:pt x="0" y="0"/>
                  </a:moveTo>
                  <a:lnTo>
                    <a:pt x="6499" y="0"/>
                  </a:lnTo>
                  <a:cubicBezTo>
                    <a:pt x="6776" y="0"/>
                    <a:pt x="7000" y="223"/>
                    <a:pt x="7000" y="500"/>
                  </a:cubicBezTo>
                  <a:cubicBezTo>
                    <a:pt x="7000" y="776"/>
                    <a:pt x="6776" y="999"/>
                    <a:pt x="6500" y="1000"/>
                  </a:cubicBezTo>
                  <a:lnTo>
                    <a:pt x="0" y="1000"/>
                  </a:lnTo>
                  <a:lnTo>
                    <a:pt x="0" y="0"/>
                  </a:lnTo>
                  <a:close/>
                </a:path>
              </a:pathLst>
            </a:cu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6" name="Line 5"/>
            <p:cNvSpPr>
              <a:spLocks noChangeShapeType="1"/>
            </p:cNvSpPr>
            <p:nvPr userDrawn="1"/>
          </p:nvSpPr>
          <p:spPr bwMode="auto">
            <a:xfrm>
              <a:off x="0" y="768"/>
              <a:ext cx="5088" cy="0"/>
            </a:xfrm>
            <a:prstGeom prst="line">
              <a:avLst/>
            </a:prstGeom>
            <a:noFill/>
            <a:ln w="381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2051" name="Rectangle 6"/>
          <p:cNvSpPr>
            <a:spLocks noGrp="1" noChangeArrowheads="1"/>
          </p:cNvSpPr>
          <p:nvPr>
            <p:ph type="title"/>
          </p:nvPr>
        </p:nvSpPr>
        <p:spPr bwMode="auto">
          <a:xfrm>
            <a:off x="195263" y="228600"/>
            <a:ext cx="8015287"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2052" name="Rectangle 7"/>
          <p:cNvSpPr>
            <a:spLocks noGrp="1" noChangeArrowheads="1"/>
          </p:cNvSpPr>
          <p:nvPr>
            <p:ph type="body" idx="1"/>
          </p:nvPr>
        </p:nvSpPr>
        <p:spPr bwMode="auto">
          <a:xfrm>
            <a:off x="609600" y="1600200"/>
            <a:ext cx="7924800" cy="441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pic>
        <p:nvPicPr>
          <p:cNvPr id="2053" name="Picture 11" descr="index2008_03"/>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6661150" y="6245225"/>
            <a:ext cx="1831975" cy="42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Lst>
  <p:transition spd="slow" advClick="0">
    <p:sndAc>
      <p:endSnd/>
    </p:sndAc>
  </p:transition>
  <p:hf hdr="0" ftr="0" dt="0"/>
  <p:txStyles>
    <p:titleStyle>
      <a:lvl1pPr algn="l" rtl="0" eaLnBrk="0" fontAlgn="base" hangingPunct="0">
        <a:spcBef>
          <a:spcPct val="0"/>
        </a:spcBef>
        <a:spcAft>
          <a:spcPct val="0"/>
        </a:spcAft>
        <a:defRPr sz="4200" b="1">
          <a:solidFill>
            <a:schemeClr val="tx2"/>
          </a:solidFill>
          <a:latin typeface="+mj-lt"/>
          <a:ea typeface="+mj-ea"/>
          <a:cs typeface="+mj-cs"/>
        </a:defRPr>
      </a:lvl1pPr>
      <a:lvl2pPr algn="l" rtl="0" eaLnBrk="0" fontAlgn="base" hangingPunct="0">
        <a:spcBef>
          <a:spcPct val="0"/>
        </a:spcBef>
        <a:spcAft>
          <a:spcPct val="0"/>
        </a:spcAft>
        <a:defRPr sz="4200" b="1">
          <a:solidFill>
            <a:schemeClr val="tx2"/>
          </a:solidFill>
          <a:latin typeface="Arial" pitchFamily="34" charset="0"/>
          <a:ea typeface="宋体" pitchFamily="2" charset="-122"/>
        </a:defRPr>
      </a:lvl2pPr>
      <a:lvl3pPr algn="l" rtl="0" eaLnBrk="0" fontAlgn="base" hangingPunct="0">
        <a:spcBef>
          <a:spcPct val="0"/>
        </a:spcBef>
        <a:spcAft>
          <a:spcPct val="0"/>
        </a:spcAft>
        <a:defRPr sz="4200" b="1">
          <a:solidFill>
            <a:schemeClr val="tx2"/>
          </a:solidFill>
          <a:latin typeface="Arial" pitchFamily="34" charset="0"/>
          <a:ea typeface="宋体" pitchFamily="2" charset="-122"/>
        </a:defRPr>
      </a:lvl3pPr>
      <a:lvl4pPr algn="l" rtl="0" eaLnBrk="0" fontAlgn="base" hangingPunct="0">
        <a:spcBef>
          <a:spcPct val="0"/>
        </a:spcBef>
        <a:spcAft>
          <a:spcPct val="0"/>
        </a:spcAft>
        <a:defRPr sz="4200" b="1">
          <a:solidFill>
            <a:schemeClr val="tx2"/>
          </a:solidFill>
          <a:latin typeface="Arial" pitchFamily="34" charset="0"/>
          <a:ea typeface="宋体" pitchFamily="2" charset="-122"/>
        </a:defRPr>
      </a:lvl4pPr>
      <a:lvl5pPr algn="l" rtl="0" eaLnBrk="0" fontAlgn="base" hangingPunct="0">
        <a:spcBef>
          <a:spcPct val="0"/>
        </a:spcBef>
        <a:spcAft>
          <a:spcPct val="0"/>
        </a:spcAft>
        <a:defRPr sz="4200" b="1">
          <a:solidFill>
            <a:schemeClr val="tx2"/>
          </a:solidFill>
          <a:latin typeface="Arial" pitchFamily="34" charset="0"/>
          <a:ea typeface="宋体" pitchFamily="2" charset="-122"/>
        </a:defRPr>
      </a:lvl5pPr>
      <a:lvl6pPr marL="457200" algn="l" rtl="0" eaLnBrk="0" fontAlgn="base" hangingPunct="0">
        <a:spcBef>
          <a:spcPct val="0"/>
        </a:spcBef>
        <a:spcAft>
          <a:spcPct val="0"/>
        </a:spcAft>
        <a:defRPr sz="4200" b="1">
          <a:solidFill>
            <a:schemeClr val="tx2"/>
          </a:solidFill>
          <a:latin typeface="Arial" pitchFamily="34" charset="0"/>
          <a:ea typeface="宋体" pitchFamily="2" charset="-122"/>
        </a:defRPr>
      </a:lvl6pPr>
      <a:lvl7pPr marL="914400" algn="l" rtl="0" eaLnBrk="0" fontAlgn="base" hangingPunct="0">
        <a:spcBef>
          <a:spcPct val="0"/>
        </a:spcBef>
        <a:spcAft>
          <a:spcPct val="0"/>
        </a:spcAft>
        <a:defRPr sz="4200" b="1">
          <a:solidFill>
            <a:schemeClr val="tx2"/>
          </a:solidFill>
          <a:latin typeface="Arial" pitchFamily="34" charset="0"/>
          <a:ea typeface="宋体" pitchFamily="2" charset="-122"/>
        </a:defRPr>
      </a:lvl7pPr>
      <a:lvl8pPr marL="1371600" algn="l" rtl="0" eaLnBrk="0" fontAlgn="base" hangingPunct="0">
        <a:spcBef>
          <a:spcPct val="0"/>
        </a:spcBef>
        <a:spcAft>
          <a:spcPct val="0"/>
        </a:spcAft>
        <a:defRPr sz="4200" b="1">
          <a:solidFill>
            <a:schemeClr val="tx2"/>
          </a:solidFill>
          <a:latin typeface="Arial" pitchFamily="34" charset="0"/>
          <a:ea typeface="宋体" pitchFamily="2" charset="-122"/>
        </a:defRPr>
      </a:lvl8pPr>
      <a:lvl9pPr marL="1828800" algn="l" rtl="0" eaLnBrk="0" fontAlgn="base" hangingPunct="0">
        <a:spcBef>
          <a:spcPct val="0"/>
        </a:spcBef>
        <a:spcAft>
          <a:spcPct val="0"/>
        </a:spcAft>
        <a:defRPr sz="4200" b="1">
          <a:solidFill>
            <a:schemeClr val="tx2"/>
          </a:solidFill>
          <a:latin typeface="Arial" pitchFamily="34" charset="0"/>
          <a:ea typeface="宋体" pitchFamily="2" charset="-122"/>
        </a:defRPr>
      </a:lvl9pPr>
    </p:titleStyle>
    <p:bodyStyle>
      <a:lvl1pPr marL="342900" indent="-342900" algn="l" rtl="0" eaLnBrk="0" fontAlgn="base" hangingPunct="0">
        <a:spcBef>
          <a:spcPct val="20000"/>
        </a:spcBef>
        <a:spcAft>
          <a:spcPct val="0"/>
        </a:spcAft>
        <a:buClr>
          <a:schemeClr val="hlink"/>
        </a:buClr>
        <a:buSzPct val="80000"/>
        <a:buFont typeface="Wingdings" panose="05000000000000000000" pitchFamily="2" charset="2"/>
        <a:buChar char="l"/>
        <a:defRPr sz="3200" b="1">
          <a:solidFill>
            <a:srgbClr val="0000CC"/>
          </a:solidFill>
          <a:latin typeface="+mn-lt"/>
          <a:ea typeface="+mn-ea"/>
          <a:cs typeface="+mn-cs"/>
        </a:defRPr>
      </a:lvl1pPr>
      <a:lvl2pPr marL="742950" indent="-285750" algn="l" rtl="0" eaLnBrk="0" fontAlgn="base" hangingPunct="0">
        <a:spcBef>
          <a:spcPct val="20000"/>
        </a:spcBef>
        <a:spcAft>
          <a:spcPct val="0"/>
        </a:spcAft>
        <a:buClr>
          <a:schemeClr val="accent1"/>
        </a:buClr>
        <a:buSzPct val="70000"/>
        <a:buFont typeface="Wingdings" panose="05000000000000000000" pitchFamily="2" charset="2"/>
        <a:buChar char="l"/>
        <a:defRPr sz="2800" b="1">
          <a:solidFill>
            <a:srgbClr val="0000CC"/>
          </a:solidFill>
          <a:latin typeface="+mn-lt"/>
          <a:ea typeface="+mn-ea"/>
        </a:defRPr>
      </a:lvl2pPr>
      <a:lvl3pPr marL="1143000" indent="-228600" algn="l" rtl="0" eaLnBrk="0" fontAlgn="base" hangingPunct="0">
        <a:spcBef>
          <a:spcPct val="20000"/>
        </a:spcBef>
        <a:spcAft>
          <a:spcPct val="0"/>
        </a:spcAft>
        <a:buClr>
          <a:schemeClr val="bg2"/>
        </a:buClr>
        <a:buSzPct val="65000"/>
        <a:buFont typeface="Wingdings" panose="05000000000000000000" pitchFamily="2" charset="2"/>
        <a:buChar char="l"/>
        <a:defRPr sz="2400" b="1">
          <a:solidFill>
            <a:srgbClr val="0000CC"/>
          </a:solidFill>
          <a:latin typeface="+mn-lt"/>
          <a:ea typeface="+mn-ea"/>
        </a:defRPr>
      </a:lvl3pPr>
      <a:lvl4pPr marL="1600200" indent="-228600" algn="l" rtl="0" eaLnBrk="0" fontAlgn="base" hangingPunct="0">
        <a:spcBef>
          <a:spcPct val="20000"/>
        </a:spcBef>
        <a:spcAft>
          <a:spcPct val="0"/>
        </a:spcAft>
        <a:buClr>
          <a:schemeClr val="hlink"/>
        </a:buClr>
        <a:buSzPct val="60000"/>
        <a:buFont typeface="Wingdings" panose="05000000000000000000" pitchFamily="2" charset="2"/>
        <a:buChar char="l"/>
        <a:defRPr sz="2000">
          <a:solidFill>
            <a:srgbClr val="0000CC"/>
          </a:solidFill>
          <a:latin typeface="+mn-lt"/>
          <a:ea typeface="+mn-ea"/>
        </a:defRPr>
      </a:lvl4pPr>
      <a:lvl5pPr marL="2057400" indent="-228600" algn="l" rtl="0" eaLnBrk="0" fontAlgn="base" hangingPunct="0">
        <a:spcBef>
          <a:spcPct val="20000"/>
        </a:spcBef>
        <a:spcAft>
          <a:spcPct val="0"/>
        </a:spcAft>
        <a:buClr>
          <a:schemeClr val="bg2"/>
        </a:buClr>
        <a:buSzPct val="40000"/>
        <a:buFont typeface="Wingdings" panose="05000000000000000000" pitchFamily="2" charset="2"/>
        <a:buChar char="l"/>
        <a:defRPr sz="2000">
          <a:solidFill>
            <a:srgbClr val="0000CC"/>
          </a:solidFill>
          <a:latin typeface="+mn-lt"/>
          <a:ea typeface="+mn-ea"/>
        </a:defRPr>
      </a:lvl5pPr>
      <a:lvl6pPr marL="2514600" indent="-228600" algn="l" rtl="0" eaLnBrk="0" fontAlgn="base" hangingPunct="0">
        <a:spcBef>
          <a:spcPct val="20000"/>
        </a:spcBef>
        <a:spcAft>
          <a:spcPct val="0"/>
        </a:spcAft>
        <a:buClr>
          <a:schemeClr val="bg2"/>
        </a:buClr>
        <a:buSzPct val="40000"/>
        <a:buFont typeface="Wingdings" pitchFamily="2" charset="2"/>
        <a:buChar char="l"/>
        <a:defRPr sz="2000">
          <a:solidFill>
            <a:srgbClr val="0000CC"/>
          </a:solidFill>
          <a:latin typeface="+mn-lt"/>
          <a:ea typeface="+mn-ea"/>
        </a:defRPr>
      </a:lvl6pPr>
      <a:lvl7pPr marL="2971800" indent="-228600" algn="l" rtl="0" eaLnBrk="0" fontAlgn="base" hangingPunct="0">
        <a:spcBef>
          <a:spcPct val="20000"/>
        </a:spcBef>
        <a:spcAft>
          <a:spcPct val="0"/>
        </a:spcAft>
        <a:buClr>
          <a:schemeClr val="bg2"/>
        </a:buClr>
        <a:buSzPct val="40000"/>
        <a:buFont typeface="Wingdings" pitchFamily="2" charset="2"/>
        <a:buChar char="l"/>
        <a:defRPr sz="2000">
          <a:solidFill>
            <a:srgbClr val="0000CC"/>
          </a:solidFill>
          <a:latin typeface="+mn-lt"/>
          <a:ea typeface="+mn-ea"/>
        </a:defRPr>
      </a:lvl7pPr>
      <a:lvl8pPr marL="3429000" indent="-228600" algn="l" rtl="0" eaLnBrk="0" fontAlgn="base" hangingPunct="0">
        <a:spcBef>
          <a:spcPct val="20000"/>
        </a:spcBef>
        <a:spcAft>
          <a:spcPct val="0"/>
        </a:spcAft>
        <a:buClr>
          <a:schemeClr val="bg2"/>
        </a:buClr>
        <a:buSzPct val="40000"/>
        <a:buFont typeface="Wingdings" pitchFamily="2" charset="2"/>
        <a:buChar char="l"/>
        <a:defRPr sz="2000">
          <a:solidFill>
            <a:srgbClr val="0000CC"/>
          </a:solidFill>
          <a:latin typeface="+mn-lt"/>
          <a:ea typeface="+mn-ea"/>
        </a:defRPr>
      </a:lvl8pPr>
      <a:lvl9pPr marL="3886200" indent="-228600" algn="l" rtl="0" eaLnBrk="0" fontAlgn="base" hangingPunct="0">
        <a:spcBef>
          <a:spcPct val="20000"/>
        </a:spcBef>
        <a:spcAft>
          <a:spcPct val="0"/>
        </a:spcAft>
        <a:buClr>
          <a:schemeClr val="bg2"/>
        </a:buClr>
        <a:buSzPct val="40000"/>
        <a:buFont typeface="Wingdings" pitchFamily="2" charset="2"/>
        <a:buChar char="l"/>
        <a:defRPr sz="2000">
          <a:solidFill>
            <a:srgbClr val="0000CC"/>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3075" name="Rectangle 3"/>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97284"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Arial" pitchFamily="34" charset="0"/>
              </a:defRPr>
            </a:lvl1pPr>
          </a:lstStyle>
          <a:p>
            <a:pPr>
              <a:defRPr/>
            </a:pPr>
            <a:endParaRPr lang="en-US" altLang="zh-CN"/>
          </a:p>
        </p:txBody>
      </p:sp>
      <p:sp>
        <p:nvSpPr>
          <p:cNvPr id="97285"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a:latin typeface="Arial" pitchFamily="34" charset="0"/>
              </a:defRPr>
            </a:lvl1pPr>
          </a:lstStyle>
          <a:p>
            <a:pPr>
              <a:defRPr/>
            </a:pPr>
            <a:endParaRPr lang="en-US" altLang="zh-CN"/>
          </a:p>
        </p:txBody>
      </p:sp>
      <p:sp>
        <p:nvSpPr>
          <p:cNvPr id="97286"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vl1pPr>
          </a:lstStyle>
          <a:p>
            <a:pPr>
              <a:defRPr/>
            </a:pPr>
            <a:fld id="{6B08F23A-9504-4358-88BF-208BD38AFAEB}" type="slidenum">
              <a:rPr lang="zh-CN" altLang="en-US"/>
              <a:pPr>
                <a:defRPr/>
              </a:pPr>
              <a:t>‹#›</a:t>
            </a:fld>
            <a:endParaRPr lang="en-US" altLang="zh-CN"/>
          </a:p>
        </p:txBody>
      </p:sp>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ea typeface="宋体" pitchFamily="2" charset="-122"/>
        </a:defRPr>
      </a:lvl2pPr>
      <a:lvl3pPr algn="ctr" rtl="0" eaLnBrk="0" fontAlgn="base" hangingPunct="0">
        <a:spcBef>
          <a:spcPct val="0"/>
        </a:spcBef>
        <a:spcAft>
          <a:spcPct val="0"/>
        </a:spcAft>
        <a:defRPr sz="4400">
          <a:solidFill>
            <a:schemeClr val="tx2"/>
          </a:solidFill>
          <a:latin typeface="Arial" pitchFamily="34" charset="0"/>
          <a:ea typeface="宋体" pitchFamily="2" charset="-122"/>
        </a:defRPr>
      </a:lvl3pPr>
      <a:lvl4pPr algn="ctr" rtl="0" eaLnBrk="0" fontAlgn="base" hangingPunct="0">
        <a:spcBef>
          <a:spcPct val="0"/>
        </a:spcBef>
        <a:spcAft>
          <a:spcPct val="0"/>
        </a:spcAft>
        <a:defRPr sz="4400">
          <a:solidFill>
            <a:schemeClr val="tx2"/>
          </a:solidFill>
          <a:latin typeface="Arial" pitchFamily="34" charset="0"/>
          <a:ea typeface="宋体" pitchFamily="2" charset="-122"/>
        </a:defRPr>
      </a:lvl4pPr>
      <a:lvl5pPr algn="ctr" rtl="0" eaLnBrk="0" fontAlgn="base" hangingPunct="0">
        <a:spcBef>
          <a:spcPct val="0"/>
        </a:spcBef>
        <a:spcAft>
          <a:spcPct val="0"/>
        </a:spcAft>
        <a:defRPr sz="4400">
          <a:solidFill>
            <a:schemeClr val="tx2"/>
          </a:solidFill>
          <a:latin typeface="Arial" pitchFamily="34" charset="0"/>
          <a:ea typeface="宋体" pitchFamily="2" charset="-122"/>
        </a:defRPr>
      </a:lvl5pPr>
      <a:lvl6pPr marL="457200" algn="ctr" rtl="0" fontAlgn="base">
        <a:spcBef>
          <a:spcPct val="0"/>
        </a:spcBef>
        <a:spcAft>
          <a:spcPct val="0"/>
        </a:spcAft>
        <a:defRPr sz="4400">
          <a:solidFill>
            <a:schemeClr val="tx2"/>
          </a:solidFill>
          <a:latin typeface="Arial" pitchFamily="34" charset="0"/>
          <a:ea typeface="宋体" pitchFamily="2" charset="-122"/>
        </a:defRPr>
      </a:lvl6pPr>
      <a:lvl7pPr marL="914400" algn="ctr" rtl="0" fontAlgn="base">
        <a:spcBef>
          <a:spcPct val="0"/>
        </a:spcBef>
        <a:spcAft>
          <a:spcPct val="0"/>
        </a:spcAft>
        <a:defRPr sz="4400">
          <a:solidFill>
            <a:schemeClr val="tx2"/>
          </a:solidFill>
          <a:latin typeface="Arial" pitchFamily="34" charset="0"/>
          <a:ea typeface="宋体" pitchFamily="2" charset="-122"/>
        </a:defRPr>
      </a:lvl7pPr>
      <a:lvl8pPr marL="1371600" algn="ctr" rtl="0" fontAlgn="base">
        <a:spcBef>
          <a:spcPct val="0"/>
        </a:spcBef>
        <a:spcAft>
          <a:spcPct val="0"/>
        </a:spcAft>
        <a:defRPr sz="4400">
          <a:solidFill>
            <a:schemeClr val="tx2"/>
          </a:solidFill>
          <a:latin typeface="Arial" pitchFamily="34" charset="0"/>
          <a:ea typeface="宋体" pitchFamily="2" charset="-122"/>
        </a:defRPr>
      </a:lvl8pPr>
      <a:lvl9pPr marL="1828800" algn="ctr" rtl="0" fontAlgn="base">
        <a:spcBef>
          <a:spcPct val="0"/>
        </a:spcBef>
        <a:spcAft>
          <a:spcPct val="0"/>
        </a:spcAft>
        <a:defRPr sz="4400">
          <a:solidFill>
            <a:schemeClr val="tx2"/>
          </a:solidFill>
          <a:latin typeface="Arial" pitchFamily="34" charset="0"/>
          <a:ea typeface="宋体"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8.xml"/></Relationships>
</file>

<file path=ppt/slides/_rels/slide16.xml.rels><?xml version="1.0" encoding="UTF-8" standalone="yes"?>
<Relationships xmlns="http://schemas.openxmlformats.org/package/2006/relationships"><Relationship Id="rId8" Type="http://schemas.openxmlformats.org/officeDocument/2006/relationships/oleObject" Target="../embeddings/oleObject7.bin"/><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slideLayout" Target="../slideLayouts/slideLayout28.xml"/><Relationship Id="rId1" Type="http://schemas.openxmlformats.org/officeDocument/2006/relationships/vmlDrawing" Target="../drawings/vmlDrawing3.v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 Id="rId9" Type="http://schemas.openxmlformats.org/officeDocument/2006/relationships/image" Target="../media/image13.wm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28.xml"/><Relationship Id="rId1" Type="http://schemas.openxmlformats.org/officeDocument/2006/relationships/vmlDrawing" Target="../drawings/vmlDrawing4.vml"/><Relationship Id="rId5" Type="http://schemas.openxmlformats.org/officeDocument/2006/relationships/image" Target="../media/image20.png"/><Relationship Id="rId4" Type="http://schemas.openxmlformats.org/officeDocument/2006/relationships/image" Target="../media/image19.wmf"/></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3.xml"/><Relationship Id="rId7" Type="http://schemas.openxmlformats.org/officeDocument/2006/relationships/image" Target="../media/image23.png"/><Relationship Id="rId2" Type="http://schemas.openxmlformats.org/officeDocument/2006/relationships/slideLayout" Target="../slideLayouts/slideLayout28.xml"/><Relationship Id="rId1" Type="http://schemas.openxmlformats.org/officeDocument/2006/relationships/vmlDrawing" Target="../drawings/vmlDrawing5.vml"/><Relationship Id="rId6" Type="http://schemas.openxmlformats.org/officeDocument/2006/relationships/image" Target="../media/image22.png"/><Relationship Id="rId5" Type="http://schemas.openxmlformats.org/officeDocument/2006/relationships/image" Target="../media/image21.wmf"/><Relationship Id="rId4" Type="http://schemas.openxmlformats.org/officeDocument/2006/relationships/oleObject" Target="../embeddings/oleObject9.bin"/></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4.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8.xml"/><Relationship Id="rId1" Type="http://schemas.openxmlformats.org/officeDocument/2006/relationships/vmlDrawing" Target="../drawings/vmlDrawing6.vml"/><Relationship Id="rId6" Type="http://schemas.openxmlformats.org/officeDocument/2006/relationships/image" Target="../media/image24.wmf"/><Relationship Id="rId5" Type="http://schemas.openxmlformats.org/officeDocument/2006/relationships/oleObject" Target="../embeddings/oleObject10.bin"/><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notesSlide" Target="../notesSlides/notesSlide5.xml"/><Relationship Id="rId7" Type="http://schemas.openxmlformats.org/officeDocument/2006/relationships/image" Target="../media/image28.png"/><Relationship Id="rId2" Type="http://schemas.openxmlformats.org/officeDocument/2006/relationships/slideLayout" Target="../slideLayouts/slideLayout28.xml"/><Relationship Id="rId1" Type="http://schemas.openxmlformats.org/officeDocument/2006/relationships/vmlDrawing" Target="../drawings/vmlDrawing7.vml"/><Relationship Id="rId6" Type="http://schemas.openxmlformats.org/officeDocument/2006/relationships/image" Target="../media/image27.png"/><Relationship Id="rId5" Type="http://schemas.openxmlformats.org/officeDocument/2006/relationships/image" Target="../media/image26.wmf"/><Relationship Id="rId4" Type="http://schemas.openxmlformats.org/officeDocument/2006/relationships/oleObject" Target="../embeddings/oleObject11.bin"/><Relationship Id="rId9" Type="http://schemas.openxmlformats.org/officeDocument/2006/relationships/image" Target="../media/image30.png"/></Relationships>
</file>

<file path=ppt/slides/_rels/slide22.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png"/><Relationship Id="rId7" Type="http://schemas.openxmlformats.org/officeDocument/2006/relationships/image" Target="../media/image35.png"/><Relationship Id="rId12" Type="http://schemas.openxmlformats.org/officeDocument/2006/relationships/image" Target="../media/image40.png"/><Relationship Id="rId2" Type="http://schemas.openxmlformats.org/officeDocument/2006/relationships/notesSlide" Target="../notesSlides/notesSlide6.xml"/><Relationship Id="rId1" Type="http://schemas.openxmlformats.org/officeDocument/2006/relationships/slideLayout" Target="../slideLayouts/slideLayout28.xml"/><Relationship Id="rId6" Type="http://schemas.openxmlformats.org/officeDocument/2006/relationships/image" Target="../media/image34.png"/><Relationship Id="rId11" Type="http://schemas.openxmlformats.org/officeDocument/2006/relationships/image" Target="../media/image39.png"/><Relationship Id="rId5" Type="http://schemas.openxmlformats.org/officeDocument/2006/relationships/image" Target="../media/image33.png"/><Relationship Id="rId10" Type="http://schemas.openxmlformats.org/officeDocument/2006/relationships/image" Target="../media/image38.png"/><Relationship Id="rId4" Type="http://schemas.openxmlformats.org/officeDocument/2006/relationships/image" Target="../media/image32.png"/><Relationship Id="rId9" Type="http://schemas.openxmlformats.org/officeDocument/2006/relationships/image" Target="../media/image37.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9.xml"/><Relationship Id="rId1" Type="http://schemas.openxmlformats.org/officeDocument/2006/relationships/slideLayout" Target="../slideLayouts/slideLayout28.xml"/><Relationship Id="rId4" Type="http://schemas.openxmlformats.org/officeDocument/2006/relationships/image" Target="../media/image42.png"/></Relationships>
</file>

<file path=ppt/slides/_rels/slide3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0.xml"/><Relationship Id="rId1" Type="http://schemas.openxmlformats.org/officeDocument/2006/relationships/slideLayout" Target="../slideLayouts/slideLayout28.xml"/></Relationships>
</file>

<file path=ppt/slides/_rels/slide3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1.xml"/><Relationship Id="rId1" Type="http://schemas.openxmlformats.org/officeDocument/2006/relationships/slideLayout" Target="../slideLayouts/slideLayout28.xml"/></Relationships>
</file>

<file path=ppt/slides/_rels/slide3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2.xml"/><Relationship Id="rId1" Type="http://schemas.openxmlformats.org/officeDocument/2006/relationships/slideLayout" Target="../slideLayouts/slideLayout28.xml"/></Relationships>
</file>

<file path=ppt/slides/_rels/slide3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3.xml"/><Relationship Id="rId1" Type="http://schemas.openxmlformats.org/officeDocument/2006/relationships/slideLayout" Target="../slideLayouts/slideLayout28.xml"/></Relationships>
</file>

<file path=ppt/slides/_rels/slide3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4.xml"/><Relationship Id="rId1" Type="http://schemas.openxmlformats.org/officeDocument/2006/relationships/slideLayout" Target="../slideLayouts/slideLayout28.xml"/></Relationships>
</file>

<file path=ppt/slides/_rels/slide3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5.xml"/><Relationship Id="rId1" Type="http://schemas.openxmlformats.org/officeDocument/2006/relationships/slideLayout" Target="../slideLayouts/slideLayout28.xml"/></Relationships>
</file>

<file path=ppt/slides/_rels/slide3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6.xml"/><Relationship Id="rId1" Type="http://schemas.openxmlformats.org/officeDocument/2006/relationships/slideLayout" Target="../slideLayouts/slideLayout28.xml"/></Relationships>
</file>

<file path=ppt/slides/_rels/slide3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7.xml"/><Relationship Id="rId1" Type="http://schemas.openxmlformats.org/officeDocument/2006/relationships/slideLayout" Target="../slideLayouts/slideLayout28.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8.xml"/></Relationships>
</file>

<file path=ppt/slides/_rels/slide41.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20.xml"/><Relationship Id="rId1" Type="http://schemas.openxmlformats.org/officeDocument/2006/relationships/slideLayout" Target="../slideLayouts/slideLayout28.xml"/></Relationships>
</file>

<file path=ppt/slides/_rels/slide4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1.xml"/><Relationship Id="rId1" Type="http://schemas.openxmlformats.org/officeDocument/2006/relationships/slideLayout" Target="../slideLayouts/slideLayout28.xml"/><Relationship Id="rId5" Type="http://schemas.openxmlformats.org/officeDocument/2006/relationships/image" Target="../media/image54.png"/><Relationship Id="rId4" Type="http://schemas.openxmlformats.org/officeDocument/2006/relationships/image" Target="../media/image53.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8.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8.xml"/></Relationships>
</file>

<file path=ppt/slides/_rels/slide4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4.xml"/><Relationship Id="rId1" Type="http://schemas.openxmlformats.org/officeDocument/2006/relationships/slideLayout" Target="../slideLayouts/slideLayout28.xm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8.xml"/><Relationship Id="rId1" Type="http://schemas.openxmlformats.org/officeDocument/2006/relationships/vmlDrawing" Target="../drawings/vmlDrawing8.vml"/><Relationship Id="rId6" Type="http://schemas.openxmlformats.org/officeDocument/2006/relationships/image" Target="../media/image56.wmf"/><Relationship Id="rId5" Type="http://schemas.openxmlformats.org/officeDocument/2006/relationships/oleObject" Target="../embeddings/oleObject12.bin"/><Relationship Id="rId4" Type="http://schemas.openxmlformats.org/officeDocument/2006/relationships/image" Target="../media/image57.png"/></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4.xml"/><Relationship Id="rId1" Type="http://schemas.openxmlformats.org/officeDocument/2006/relationships/tags" Target="../tags/tag1.xml"/><Relationship Id="rId4" Type="http://schemas.openxmlformats.org/officeDocument/2006/relationships/image" Target="../media/image58.png"/></Relationships>
</file>

<file path=ppt/slides/_rels/slide4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7.xml"/><Relationship Id="rId1" Type="http://schemas.openxmlformats.org/officeDocument/2006/relationships/slideLayout" Target="../slideLayouts/slideLayout2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6.xml.rels><?xml version="1.0" encoding="UTF-8" standalone="yes"?>
<Relationships xmlns="http://schemas.openxmlformats.org/package/2006/relationships"><Relationship Id="rId3" Type="http://schemas.openxmlformats.org/officeDocument/2006/relationships/oleObject" Target="../embeddings/oleObject1.bin"/><Relationship Id="rId7" Type="http://schemas.openxmlformats.org/officeDocument/2006/relationships/image" Target="../media/image5.png"/><Relationship Id="rId2" Type="http://schemas.openxmlformats.org/officeDocument/2006/relationships/slideLayout" Target="../slideLayouts/slideLayout24.xml"/><Relationship Id="rId1" Type="http://schemas.openxmlformats.org/officeDocument/2006/relationships/vmlDrawing" Target="../drawings/vmlDrawing1.vml"/><Relationship Id="rId6" Type="http://schemas.openxmlformats.org/officeDocument/2006/relationships/image" Target="../media/image4.wmf"/><Relationship Id="rId5" Type="http://schemas.openxmlformats.org/officeDocument/2006/relationships/oleObject" Target="../embeddings/oleObject2.bin"/><Relationship Id="rId4" Type="http://schemas.openxmlformats.org/officeDocument/2006/relationships/image" Target="../media/image3.wmf"/></Relationships>
</file>

<file path=ppt/slides/_rels/slide7.xml.rels><?xml version="1.0" encoding="UTF-8" standalone="yes"?>
<Relationships xmlns="http://schemas.openxmlformats.org/package/2006/relationships"><Relationship Id="rId8" Type="http://schemas.openxmlformats.org/officeDocument/2006/relationships/image" Target="../media/image8.wmf"/><Relationship Id="rId3" Type="http://schemas.openxmlformats.org/officeDocument/2006/relationships/oleObject" Target="../embeddings/oleObject3.bin"/><Relationship Id="rId7" Type="http://schemas.openxmlformats.org/officeDocument/2006/relationships/oleObject" Target="../embeddings/oleObject5.bin"/><Relationship Id="rId2" Type="http://schemas.openxmlformats.org/officeDocument/2006/relationships/slideLayout" Target="../slideLayouts/slideLayout24.xml"/><Relationship Id="rId1" Type="http://schemas.openxmlformats.org/officeDocument/2006/relationships/vmlDrawing" Target="../drawings/vmlDrawing2.vml"/><Relationship Id="rId6" Type="http://schemas.openxmlformats.org/officeDocument/2006/relationships/image" Target="../media/image7.wmf"/><Relationship Id="rId5" Type="http://schemas.openxmlformats.org/officeDocument/2006/relationships/oleObject" Target="../embeddings/oleObject4.bin"/><Relationship Id="rId10" Type="http://schemas.openxmlformats.org/officeDocument/2006/relationships/image" Target="../media/image9.wmf"/><Relationship Id="rId4" Type="http://schemas.openxmlformats.org/officeDocument/2006/relationships/image" Target="../media/image6.wmf"/><Relationship Id="rId9" Type="http://schemas.openxmlformats.org/officeDocument/2006/relationships/oleObject" Target="../embeddings/oleObject6.bin"/></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slideLayout" Target="../slideLayouts/slideLayout2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ctrTitle"/>
          </p:nvPr>
        </p:nvSpPr>
        <p:spPr>
          <a:xfrm>
            <a:off x="648494" y="1268760"/>
            <a:ext cx="7989888" cy="1440780"/>
          </a:xfrm>
        </p:spPr>
        <p:txBody>
          <a:bodyPr/>
          <a:lstStyle/>
          <a:p>
            <a:pPr eaLnBrk="1" hangingPunct="1"/>
            <a:r>
              <a:rPr lang="zh-CN" altLang="en-US" sz="4800" b="1" dirty="0">
                <a:latin typeface="Times New Roman" panose="02020603050405020304" pitchFamily="18" charset="0"/>
                <a:ea typeface="黑体" panose="02010609060101010101" pitchFamily="49" charset="-122"/>
                <a:cs typeface="Times New Roman" panose="02020603050405020304" pitchFamily="18" charset="0"/>
              </a:rPr>
              <a:t>第二章 </a:t>
            </a:r>
            <a:r>
              <a:rPr lang="en-US" altLang="zh-CN" sz="4800" b="1" dirty="0">
                <a:latin typeface="Times New Roman" panose="02020603050405020304" pitchFamily="18" charset="0"/>
                <a:ea typeface="黑体" panose="02010609060101010101" pitchFamily="49" charset="-122"/>
                <a:cs typeface="Times New Roman" panose="02020603050405020304" pitchFamily="18" charset="0"/>
              </a:rPr>
              <a:t>DNN</a:t>
            </a:r>
            <a:r>
              <a:rPr lang="zh-CN" altLang="en-US" sz="4800" b="1" dirty="0">
                <a:latin typeface="Times New Roman" panose="02020603050405020304" pitchFamily="18" charset="0"/>
                <a:ea typeface="黑体" panose="02010609060101010101" pitchFamily="49" charset="-122"/>
                <a:cs typeface="Times New Roman" panose="02020603050405020304" pitchFamily="18" charset="0"/>
              </a:rPr>
              <a:t>和</a:t>
            </a:r>
            <a:r>
              <a:rPr lang="en-US" altLang="zh-CN" sz="4800" b="1" dirty="0">
                <a:latin typeface="Times New Roman" panose="02020603050405020304" pitchFamily="18" charset="0"/>
                <a:ea typeface="黑体" panose="02010609060101010101" pitchFamily="49" charset="-122"/>
                <a:cs typeface="Times New Roman" panose="02020603050405020304" pitchFamily="18" charset="0"/>
              </a:rPr>
              <a:t>HMM</a:t>
            </a:r>
            <a:r>
              <a:rPr lang="zh-CN" altLang="en-US" sz="4800" b="1" dirty="0">
                <a:latin typeface="Times New Roman" panose="02020603050405020304" pitchFamily="18" charset="0"/>
                <a:ea typeface="黑体" panose="02010609060101010101" pitchFamily="49" charset="-122"/>
                <a:cs typeface="Times New Roman" panose="02020603050405020304" pitchFamily="18" charset="0"/>
              </a:rPr>
              <a:t>混合的</a:t>
            </a:r>
            <a:br>
              <a:rPr lang="zh-CN" altLang="en-US" sz="4800" b="1" dirty="0">
                <a:latin typeface="Times New Roman" panose="02020603050405020304" pitchFamily="18" charset="0"/>
                <a:ea typeface="黑体" panose="02010609060101010101" pitchFamily="49" charset="-122"/>
                <a:cs typeface="Times New Roman" panose="02020603050405020304" pitchFamily="18" charset="0"/>
              </a:rPr>
            </a:br>
            <a:r>
              <a:rPr lang="zh-CN" altLang="en-US" sz="4800" b="1" dirty="0">
                <a:latin typeface="Times New Roman" panose="02020603050405020304" pitchFamily="18" charset="0"/>
                <a:ea typeface="黑体" panose="02010609060101010101" pitchFamily="49" charset="-122"/>
                <a:cs typeface="Times New Roman" panose="02020603050405020304" pitchFamily="18" charset="0"/>
              </a:rPr>
              <a:t>语音识别技术</a:t>
            </a:r>
            <a:br>
              <a:rPr lang="zh-CN" altLang="en-US" sz="4800" b="1" dirty="0">
                <a:latin typeface="Times New Roman" panose="02020603050405020304" pitchFamily="18" charset="0"/>
                <a:ea typeface="黑体" panose="02010609060101010101" pitchFamily="49" charset="-122"/>
                <a:cs typeface="Times New Roman" panose="02020603050405020304" pitchFamily="18" charset="0"/>
              </a:rPr>
            </a:br>
            <a:endParaRPr lang="zh-CN" altLang="en-US" sz="3200" b="1" dirty="0">
              <a:solidFill>
                <a:schemeClr val="folHlink"/>
              </a:solidFill>
              <a:latin typeface="Times New Roman" panose="02020603050405020304" pitchFamily="18" charset="0"/>
              <a:cs typeface="Times New Roman" panose="02020603050405020304" pitchFamily="18" charset="0"/>
            </a:endParaRPr>
          </a:p>
        </p:txBody>
      </p:sp>
      <p:pic>
        <p:nvPicPr>
          <p:cNvPr id="6147" name="图片 6" descr="HIT-Logo-AL.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875463" y="6165850"/>
            <a:ext cx="2160587"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advClick="0"/>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标题 1"/>
          <p:cNvSpPr>
            <a:spLocks noGrp="1"/>
          </p:cNvSpPr>
          <p:nvPr>
            <p:ph type="title"/>
          </p:nvPr>
        </p:nvSpPr>
        <p:spPr/>
        <p:txBody>
          <a:bodyPr/>
          <a:lstStyle/>
          <a:p>
            <a:r>
              <a:rPr lang="zh-CN" altLang="en-US" dirty="0"/>
              <a:t>语音识别算法</a:t>
            </a:r>
            <a:r>
              <a:rPr lang="en-US" altLang="zh-CN" dirty="0"/>
              <a:t>:DNN-HMM</a:t>
            </a:r>
            <a:endParaRPr lang="zh-CN" altLang="en-US" dirty="0"/>
          </a:p>
        </p:txBody>
      </p:sp>
      <p:sp>
        <p:nvSpPr>
          <p:cNvPr id="6" name="内容占位符 2"/>
          <p:cNvSpPr txBox="1">
            <a:spLocks/>
          </p:cNvSpPr>
          <p:nvPr/>
        </p:nvSpPr>
        <p:spPr bwMode="auto">
          <a:xfrm>
            <a:off x="285750" y="1428750"/>
            <a:ext cx="8358188" cy="500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800100" indent="-342900">
              <a:spcBef>
                <a:spcPct val="20000"/>
              </a:spcBef>
              <a:buChar char="–"/>
              <a:defRPr sz="2800">
                <a:solidFill>
                  <a:schemeClr val="tx1"/>
                </a:solidFill>
                <a:latin typeface="Arial" panose="020B0604020202020204" pitchFamily="34" charset="0"/>
                <a:ea typeface="宋体" panose="02010600030101010101" pitchFamily="2" charset="-122"/>
              </a:defRPr>
            </a:lvl2pPr>
            <a:lvl3pPr>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buClr>
                <a:srgbClr val="FF3300"/>
              </a:buClr>
              <a:buFont typeface="Wingdings" panose="05000000000000000000" pitchFamily="2" charset="2"/>
              <a:buChar char="n"/>
              <a:defRPr/>
            </a:pPr>
            <a:r>
              <a:rPr lang="en-US" altLang="zh-CN" b="1" dirty="0"/>
              <a:t>DNN</a:t>
            </a:r>
            <a:r>
              <a:rPr lang="zh-CN" altLang="en-US" b="1" dirty="0"/>
              <a:t>为什么更好</a:t>
            </a:r>
            <a:r>
              <a:rPr lang="zh-CN" altLang="en-US" dirty="0"/>
              <a:t>？</a:t>
            </a:r>
            <a:endParaRPr lang="en-US" altLang="zh-CN" sz="2400" dirty="0">
              <a:solidFill>
                <a:schemeClr val="accent2"/>
              </a:solidFill>
            </a:endParaRPr>
          </a:p>
          <a:p>
            <a:pPr marL="685800">
              <a:lnSpc>
                <a:spcPts val="3500"/>
              </a:lnSpc>
              <a:spcBef>
                <a:spcPts val="600"/>
              </a:spcBef>
              <a:spcAft>
                <a:spcPts val="600"/>
              </a:spcAft>
              <a:buFont typeface="Wingdings" panose="05000000000000000000" pitchFamily="2" charset="2"/>
              <a:buChar char="u"/>
              <a:defRPr/>
            </a:pPr>
            <a:r>
              <a:rPr lang="en-US" altLang="zh-CN" sz="2000" dirty="0"/>
              <a:t>DNN</a:t>
            </a:r>
            <a:r>
              <a:rPr lang="zh-CN" altLang="zh-CN" sz="2000" dirty="0"/>
              <a:t>不需要对声学特征所服从的分布进行假设；</a:t>
            </a:r>
            <a:endParaRPr lang="en-US" altLang="zh-CN" sz="2000" dirty="0"/>
          </a:p>
          <a:p>
            <a:pPr marL="685800">
              <a:lnSpc>
                <a:spcPts val="3500"/>
              </a:lnSpc>
              <a:spcBef>
                <a:spcPts val="600"/>
              </a:spcBef>
              <a:spcAft>
                <a:spcPts val="600"/>
              </a:spcAft>
              <a:buFont typeface="Wingdings" panose="05000000000000000000" pitchFamily="2" charset="2"/>
              <a:buChar char="u"/>
              <a:defRPr/>
            </a:pPr>
            <a:r>
              <a:rPr lang="zh-CN" altLang="en-US" sz="2000" dirty="0"/>
              <a:t>更强大的建模能力；</a:t>
            </a:r>
            <a:endParaRPr lang="en-US" altLang="zh-CN" sz="2000" dirty="0"/>
          </a:p>
          <a:p>
            <a:pPr marL="685800">
              <a:lnSpc>
                <a:spcPts val="3500"/>
              </a:lnSpc>
              <a:spcBef>
                <a:spcPts val="600"/>
              </a:spcBef>
              <a:spcAft>
                <a:spcPts val="600"/>
              </a:spcAft>
              <a:buFont typeface="Wingdings" panose="05000000000000000000" pitchFamily="2" charset="2"/>
              <a:buChar char="u"/>
              <a:defRPr/>
            </a:pPr>
            <a:r>
              <a:rPr lang="en-US" altLang="zh-CN" sz="2000" dirty="0"/>
              <a:t>DNN</a:t>
            </a:r>
            <a:r>
              <a:rPr lang="zh-CN" altLang="zh-CN" sz="2000" dirty="0"/>
              <a:t>的输入可以采用连续的拼接帧，更好的利用</a:t>
            </a:r>
            <a:r>
              <a:rPr lang="zh-CN" altLang="en-US" sz="2000" dirty="0"/>
              <a:t>了</a:t>
            </a:r>
            <a:r>
              <a:rPr lang="zh-CN" altLang="zh-CN" sz="2000" dirty="0"/>
              <a:t>上下文信息</a:t>
            </a:r>
            <a:r>
              <a:rPr lang="zh-CN" altLang="en-US" sz="2000" dirty="0"/>
              <a:t>；</a:t>
            </a:r>
            <a:endParaRPr lang="en-US" altLang="zh-CN" sz="2000" dirty="0"/>
          </a:p>
          <a:p>
            <a:pPr marL="685800">
              <a:lnSpc>
                <a:spcPts val="3500"/>
              </a:lnSpc>
              <a:spcBef>
                <a:spcPts val="600"/>
              </a:spcBef>
              <a:spcAft>
                <a:spcPts val="600"/>
              </a:spcAft>
              <a:buFont typeface="Wingdings" panose="05000000000000000000" pitchFamily="2" charset="2"/>
              <a:buChar char="u"/>
              <a:defRPr/>
            </a:pPr>
            <a:r>
              <a:rPr lang="en-US" altLang="zh-CN" sz="2000" dirty="0"/>
              <a:t>DNN</a:t>
            </a:r>
            <a:r>
              <a:rPr lang="zh-CN" altLang="zh-CN" sz="2000" dirty="0"/>
              <a:t>的训练过程可以采用随机优化算法来实现，因此当训练数据规模较大时也能进行非常高效的训练；</a:t>
            </a:r>
            <a:endParaRPr lang="en-US" altLang="zh-CN" sz="2000" dirty="0"/>
          </a:p>
          <a:p>
            <a:pPr marL="685800">
              <a:lnSpc>
                <a:spcPts val="3500"/>
              </a:lnSpc>
              <a:spcBef>
                <a:spcPts val="600"/>
              </a:spcBef>
              <a:spcAft>
                <a:spcPts val="600"/>
              </a:spcAft>
              <a:buFont typeface="Wingdings" panose="05000000000000000000" pitchFamily="2" charset="2"/>
              <a:buChar char="u"/>
              <a:defRPr/>
            </a:pPr>
            <a:r>
              <a:rPr lang="zh-CN" altLang="zh-CN" sz="2000" dirty="0"/>
              <a:t>在发音模式分类上，</a:t>
            </a:r>
            <a:r>
              <a:rPr lang="en-US" altLang="zh-CN" sz="2000" dirty="0"/>
              <a:t>DNN</a:t>
            </a:r>
            <a:r>
              <a:rPr lang="zh-CN" altLang="zh-CN" sz="2000" dirty="0"/>
              <a:t>这种</a:t>
            </a:r>
            <a:r>
              <a:rPr lang="zh-CN" altLang="en-US" sz="2000" dirty="0"/>
              <a:t>判别</a:t>
            </a:r>
            <a:r>
              <a:rPr lang="zh-CN" altLang="zh-CN" sz="2000" dirty="0"/>
              <a:t>式模型也要比</a:t>
            </a:r>
            <a:r>
              <a:rPr lang="en-US" altLang="zh-CN" sz="2000" dirty="0"/>
              <a:t>GMM</a:t>
            </a:r>
            <a:r>
              <a:rPr lang="zh-CN" altLang="zh-CN" sz="2000" dirty="0"/>
              <a:t>这种</a:t>
            </a:r>
            <a:r>
              <a:rPr lang="zh-CN" altLang="en-US" sz="2000" dirty="0"/>
              <a:t>生产</a:t>
            </a:r>
            <a:r>
              <a:rPr lang="zh-CN" altLang="zh-CN" sz="2000" dirty="0"/>
              <a:t>式模型更加适合</a:t>
            </a:r>
            <a:r>
              <a:rPr lang="zh-CN" altLang="en-US" sz="2000" dirty="0"/>
              <a:t>；</a:t>
            </a:r>
            <a:endParaRPr lang="en-US" altLang="zh-CN" sz="2000" dirty="0"/>
          </a:p>
          <a:p>
            <a:pPr marL="685800">
              <a:lnSpc>
                <a:spcPts val="3500"/>
              </a:lnSpc>
              <a:spcBef>
                <a:spcPts val="600"/>
              </a:spcBef>
              <a:spcAft>
                <a:spcPts val="600"/>
              </a:spcAft>
              <a:buFont typeface="Wingdings" panose="05000000000000000000" pitchFamily="2" charset="2"/>
              <a:buChar char="u"/>
              <a:defRPr/>
            </a:pPr>
            <a:r>
              <a:rPr lang="zh-CN" altLang="en-US" sz="2000" dirty="0"/>
              <a:t>能预训，易迁移。</a:t>
            </a:r>
          </a:p>
        </p:txBody>
      </p:sp>
    </p:spTree>
    <p:extLst>
      <p:ext uri="{BB962C8B-B14F-4D97-AF65-F5344CB8AC3E}">
        <p14:creationId xmlns:p14="http://schemas.microsoft.com/office/powerpoint/2010/main" val="339756479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wipe(up)">
                                      <p:cBhvr>
                                        <p:cTn id="7" dur="500"/>
                                        <p:tgtEl>
                                          <p:spTgt spid="6">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wipe(up)">
                                      <p:cBhvr>
                                        <p:cTn id="12" dur="500"/>
                                        <p:tgtEl>
                                          <p:spTgt spid="6">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wipe(up)">
                                      <p:cBhvr>
                                        <p:cTn id="17" dur="500"/>
                                        <p:tgtEl>
                                          <p:spTgt spid="6">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wipe(up)">
                                      <p:cBhvr>
                                        <p:cTn id="22" dur="500"/>
                                        <p:tgtEl>
                                          <p:spTgt spid="6">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wipe(up)">
                                      <p:cBhvr>
                                        <p:cTn id="27" dur="500"/>
                                        <p:tgtEl>
                                          <p:spTgt spid="6">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1" fill="hold" grpId="0" nodeType="clickEffect">
                                  <p:stCondLst>
                                    <p:cond delay="0"/>
                                  </p:stCondLst>
                                  <p:childTnLst>
                                    <p:set>
                                      <p:cBhvr>
                                        <p:cTn id="31" dur="1" fill="hold">
                                          <p:stCondLst>
                                            <p:cond delay="0"/>
                                          </p:stCondLst>
                                        </p:cTn>
                                        <p:tgtEl>
                                          <p:spTgt spid="6">
                                            <p:txEl>
                                              <p:pRg st="5" end="5"/>
                                            </p:txEl>
                                          </p:spTgt>
                                        </p:tgtEl>
                                        <p:attrNameLst>
                                          <p:attrName>style.visibility</p:attrName>
                                        </p:attrNameLst>
                                      </p:cBhvr>
                                      <p:to>
                                        <p:strVal val="visible"/>
                                      </p:to>
                                    </p:set>
                                    <p:animEffect transition="in" filter="wipe(up)">
                                      <p:cBhvr>
                                        <p:cTn id="32" dur="500"/>
                                        <p:tgtEl>
                                          <p:spTgt spid="6">
                                            <p:txEl>
                                              <p:pRg st="5" end="5"/>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1" fill="hold" grpId="0" nodeType="clickEffect">
                                  <p:stCondLst>
                                    <p:cond delay="0"/>
                                  </p:stCondLst>
                                  <p:childTnLst>
                                    <p:set>
                                      <p:cBhvr>
                                        <p:cTn id="36" dur="1" fill="hold">
                                          <p:stCondLst>
                                            <p:cond delay="0"/>
                                          </p:stCondLst>
                                        </p:cTn>
                                        <p:tgtEl>
                                          <p:spTgt spid="6">
                                            <p:txEl>
                                              <p:pRg st="6" end="6"/>
                                            </p:txEl>
                                          </p:spTgt>
                                        </p:tgtEl>
                                        <p:attrNameLst>
                                          <p:attrName>style.visibility</p:attrName>
                                        </p:attrNameLst>
                                      </p:cBhvr>
                                      <p:to>
                                        <p:strVal val="visible"/>
                                      </p:to>
                                    </p:set>
                                    <p:animEffect transition="in" filter="wipe(up)">
                                      <p:cBhvr>
                                        <p:cTn id="37"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bldLvl="3"/>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标题 1"/>
          <p:cNvSpPr>
            <a:spLocks noGrp="1"/>
          </p:cNvSpPr>
          <p:nvPr>
            <p:ph type="title"/>
          </p:nvPr>
        </p:nvSpPr>
        <p:spPr/>
        <p:txBody>
          <a:bodyPr/>
          <a:lstStyle/>
          <a:p>
            <a:r>
              <a:rPr lang="zh-CN" altLang="en-US" dirty="0"/>
              <a:t>语音识别算法</a:t>
            </a:r>
            <a:r>
              <a:rPr lang="en-US" altLang="zh-CN" dirty="0"/>
              <a:t>:DNN-HMM</a:t>
            </a:r>
            <a:endParaRPr lang="zh-CN" altLang="en-US" dirty="0"/>
          </a:p>
        </p:txBody>
      </p:sp>
      <p:sp>
        <p:nvSpPr>
          <p:cNvPr id="324611" name="内容占位符 2"/>
          <p:cNvSpPr>
            <a:spLocks noGrp="1"/>
          </p:cNvSpPr>
          <p:nvPr>
            <p:ph idx="1"/>
          </p:nvPr>
        </p:nvSpPr>
        <p:spPr>
          <a:xfrm>
            <a:off x="457200" y="1341438"/>
            <a:ext cx="8229600" cy="5256212"/>
          </a:xfrm>
        </p:spPr>
        <p:txBody>
          <a:bodyPr/>
          <a:lstStyle/>
          <a:p>
            <a:pPr>
              <a:lnSpc>
                <a:spcPct val="150000"/>
              </a:lnSpc>
              <a:spcBef>
                <a:spcPts val="400"/>
              </a:spcBef>
              <a:spcAft>
                <a:spcPts val="400"/>
              </a:spcAft>
              <a:buFont typeface="Wingdings" panose="05000000000000000000" pitchFamily="2" charset="2"/>
              <a:buChar char="p"/>
            </a:pP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DNN</a:t>
            </a: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的输入和输出</a:t>
            </a:r>
            <a:endParaRPr lang="en-US" altLang="zh-CN" sz="2400" dirty="0">
              <a:latin typeface="Times New Roman" panose="02020603050405020304" pitchFamily="18" charset="0"/>
              <a:ea typeface="黑体" panose="02010609060101010101" pitchFamily="49" charset="-122"/>
              <a:cs typeface="Times New Roman" panose="02020603050405020304" pitchFamily="18" charset="0"/>
            </a:endParaRPr>
          </a:p>
          <a:p>
            <a:pPr lvl="1">
              <a:lnSpc>
                <a:spcPct val="150000"/>
              </a:lnSpc>
              <a:spcBef>
                <a:spcPts val="400"/>
              </a:spcBef>
              <a:spcAft>
                <a:spcPts val="400"/>
              </a:spcAft>
              <a:buFont typeface="Wingdings" panose="05000000000000000000" pitchFamily="2" charset="2"/>
              <a:buChar char="ü"/>
            </a:pPr>
            <a:r>
              <a:rPr lang="en-US" altLang="zh-CN" sz="2200" dirty="0">
                <a:latin typeface="Times New Roman" panose="02020603050405020304" pitchFamily="18" charset="0"/>
                <a:ea typeface="+mj-ea"/>
                <a:cs typeface="Times New Roman" panose="02020603050405020304" pitchFamily="18" charset="0"/>
              </a:rPr>
              <a:t>DNN</a:t>
            </a:r>
            <a:r>
              <a:rPr lang="zh-CN" altLang="en-US" sz="2200" dirty="0">
                <a:latin typeface="Times New Roman" panose="02020603050405020304" pitchFamily="18" charset="0"/>
                <a:ea typeface="+mj-ea"/>
                <a:cs typeface="Times New Roman" panose="02020603050405020304" pitchFamily="18" charset="0"/>
              </a:rPr>
              <a:t>的</a:t>
            </a:r>
            <a:r>
              <a:rPr lang="zh-CN" altLang="en-US" sz="2200" dirty="0">
                <a:solidFill>
                  <a:srgbClr val="0070C0"/>
                </a:solidFill>
                <a:latin typeface="Times New Roman" panose="02020603050405020304" pitchFamily="18" charset="0"/>
                <a:ea typeface="+mj-ea"/>
                <a:cs typeface="Times New Roman" panose="02020603050405020304" pitchFamily="18" charset="0"/>
              </a:rPr>
              <a:t>输入</a:t>
            </a:r>
            <a:r>
              <a:rPr lang="zh-CN" altLang="en-US" sz="2200" dirty="0">
                <a:latin typeface="Times New Roman" panose="02020603050405020304" pitchFamily="18" charset="0"/>
                <a:ea typeface="+mj-ea"/>
                <a:cs typeface="Times New Roman" panose="02020603050405020304" pitchFamily="18" charset="0"/>
              </a:rPr>
              <a:t>一般为</a:t>
            </a:r>
            <a:r>
              <a:rPr lang="en-US" altLang="zh-CN" sz="2200" dirty="0">
                <a:latin typeface="Times New Roman" panose="02020603050405020304" pitchFamily="18" charset="0"/>
                <a:ea typeface="+mj-ea"/>
                <a:cs typeface="Times New Roman" panose="02020603050405020304" pitchFamily="18" charset="0"/>
              </a:rPr>
              <a:t>MFCC</a:t>
            </a:r>
            <a:r>
              <a:rPr lang="zh-CN" altLang="en-US" sz="2200" dirty="0">
                <a:latin typeface="Times New Roman" panose="02020603050405020304" pitchFamily="18" charset="0"/>
                <a:ea typeface="+mj-ea"/>
                <a:cs typeface="Times New Roman" panose="02020603050405020304" pitchFamily="18" charset="0"/>
              </a:rPr>
              <a:t>或滤波器组</a:t>
            </a:r>
            <a:r>
              <a:rPr lang="en-US" altLang="zh-CN" sz="2200" dirty="0">
                <a:latin typeface="Times New Roman" panose="02020603050405020304" pitchFamily="18" charset="0"/>
                <a:ea typeface="+mj-ea"/>
                <a:cs typeface="Times New Roman" panose="02020603050405020304" pitchFamily="18" charset="0"/>
              </a:rPr>
              <a:t>(filter bank, </a:t>
            </a:r>
            <a:r>
              <a:rPr lang="en-US" altLang="zh-CN" sz="2200" dirty="0" err="1">
                <a:solidFill>
                  <a:srgbClr val="0070C0"/>
                </a:solidFill>
                <a:latin typeface="Times New Roman" panose="02020603050405020304" pitchFamily="18" charset="0"/>
                <a:ea typeface="+mj-ea"/>
                <a:cs typeface="Times New Roman" panose="02020603050405020304" pitchFamily="18" charset="0"/>
              </a:rPr>
              <a:t>FBank</a:t>
            </a:r>
            <a:r>
              <a:rPr lang="en-US" altLang="zh-CN" sz="2200" dirty="0">
                <a:latin typeface="Times New Roman" panose="02020603050405020304" pitchFamily="18" charset="0"/>
                <a:ea typeface="+mj-ea"/>
                <a:cs typeface="Times New Roman" panose="02020603050405020304" pitchFamily="18" charset="0"/>
              </a:rPr>
              <a:t>)</a:t>
            </a:r>
            <a:r>
              <a:rPr lang="zh-CN" altLang="en-US" sz="2200" dirty="0">
                <a:latin typeface="Times New Roman" panose="02020603050405020304" pitchFamily="18" charset="0"/>
                <a:ea typeface="+mj-ea"/>
                <a:cs typeface="Times New Roman" panose="02020603050405020304" pitchFamily="18" charset="0"/>
              </a:rPr>
              <a:t>特征向量</a:t>
            </a:r>
            <a:endParaRPr lang="en-US" altLang="zh-CN" sz="2200" dirty="0">
              <a:latin typeface="Times New Roman" panose="02020603050405020304" pitchFamily="18" charset="0"/>
              <a:ea typeface="+mj-ea"/>
              <a:cs typeface="Times New Roman" panose="02020603050405020304" pitchFamily="18" charset="0"/>
            </a:endParaRPr>
          </a:p>
          <a:p>
            <a:pPr lvl="1">
              <a:lnSpc>
                <a:spcPct val="150000"/>
              </a:lnSpc>
              <a:spcBef>
                <a:spcPts val="400"/>
              </a:spcBef>
              <a:spcAft>
                <a:spcPts val="400"/>
              </a:spcAft>
              <a:buFont typeface="Wingdings" panose="05000000000000000000" pitchFamily="2" charset="2"/>
              <a:buChar char="ü"/>
            </a:pPr>
            <a:r>
              <a:rPr lang="en-US" altLang="zh-CN" sz="2200" dirty="0" err="1">
                <a:latin typeface="Times New Roman" panose="02020603050405020304" pitchFamily="18" charset="0"/>
                <a:ea typeface="+mj-ea"/>
                <a:cs typeface="Times New Roman" panose="02020603050405020304" pitchFamily="18" charset="0"/>
              </a:rPr>
              <a:t>FBank</a:t>
            </a:r>
            <a:r>
              <a:rPr lang="zh-CN" altLang="en-US" sz="2200" dirty="0">
                <a:latin typeface="Times New Roman" panose="02020603050405020304" pitchFamily="18" charset="0"/>
                <a:ea typeface="+mj-ea"/>
                <a:cs typeface="Times New Roman" panose="02020603050405020304" pitchFamily="18" charset="0"/>
              </a:rPr>
              <a:t>是更底层的声学特征，利用</a:t>
            </a:r>
            <a:r>
              <a:rPr lang="en-US" altLang="zh-CN" sz="2200" dirty="0">
                <a:latin typeface="Times New Roman" panose="02020603050405020304" pitchFamily="18" charset="0"/>
                <a:ea typeface="+mj-ea"/>
                <a:cs typeface="Times New Roman" panose="02020603050405020304" pitchFamily="18" charset="0"/>
              </a:rPr>
              <a:t>Mel</a:t>
            </a:r>
            <a:r>
              <a:rPr lang="zh-CN" altLang="en-US" sz="2200" dirty="0">
                <a:latin typeface="Times New Roman" panose="02020603050405020304" pitchFamily="18" charset="0"/>
                <a:ea typeface="+mj-ea"/>
                <a:cs typeface="Times New Roman" panose="02020603050405020304" pitchFamily="18" charset="0"/>
              </a:rPr>
              <a:t>滤波器组在功率谱上进行滤波并计算对数能量，然后采用其规整值来表示。</a:t>
            </a:r>
            <a:endParaRPr lang="en-US" altLang="zh-CN" sz="2200" dirty="0">
              <a:latin typeface="Times New Roman" panose="02020603050405020304" pitchFamily="18" charset="0"/>
              <a:ea typeface="+mj-ea"/>
              <a:cs typeface="Times New Roman" panose="02020603050405020304" pitchFamily="18" charset="0"/>
            </a:endParaRPr>
          </a:p>
          <a:p>
            <a:pPr lvl="1">
              <a:lnSpc>
                <a:spcPct val="150000"/>
              </a:lnSpc>
              <a:spcBef>
                <a:spcPts val="400"/>
              </a:spcBef>
              <a:spcAft>
                <a:spcPts val="400"/>
              </a:spcAft>
              <a:buFont typeface="Wingdings" panose="05000000000000000000" pitchFamily="2" charset="2"/>
              <a:buChar char="ü"/>
            </a:pPr>
            <a:r>
              <a:rPr lang="en-US" altLang="zh-CN" sz="2200" dirty="0" err="1">
                <a:latin typeface="Times New Roman" panose="02020603050405020304" pitchFamily="18" charset="0"/>
                <a:ea typeface="+mj-ea"/>
                <a:cs typeface="Times New Roman" panose="02020603050405020304" pitchFamily="18" charset="0"/>
              </a:rPr>
              <a:t>FBank</a:t>
            </a:r>
            <a:r>
              <a:rPr lang="zh-CN" altLang="en-US" sz="2200" dirty="0">
                <a:latin typeface="Times New Roman" panose="02020603050405020304" pitchFamily="18" charset="0"/>
                <a:ea typeface="+mj-ea"/>
                <a:cs typeface="Times New Roman" panose="02020603050405020304" pitchFamily="18" charset="0"/>
              </a:rPr>
              <a:t>相邻参数间相关度较高，但比</a:t>
            </a:r>
            <a:r>
              <a:rPr lang="en-US" altLang="zh-CN" sz="2200" dirty="0">
                <a:latin typeface="Times New Roman" panose="02020603050405020304" pitchFamily="18" charset="0"/>
                <a:ea typeface="+mj-ea"/>
                <a:cs typeface="Times New Roman" panose="02020603050405020304" pitchFamily="18" charset="0"/>
              </a:rPr>
              <a:t>MFCC</a:t>
            </a:r>
            <a:r>
              <a:rPr lang="zh-CN" altLang="en-US" sz="2200" dirty="0">
                <a:latin typeface="Times New Roman" panose="02020603050405020304" pitchFamily="18" charset="0"/>
                <a:ea typeface="+mj-ea"/>
                <a:cs typeface="Times New Roman" panose="02020603050405020304" pitchFamily="18" charset="0"/>
              </a:rPr>
              <a:t>保留了更多信息。</a:t>
            </a:r>
            <a:r>
              <a:rPr lang="en-US" altLang="zh-CN" sz="2200" dirty="0">
                <a:solidFill>
                  <a:srgbClr val="0070C0"/>
                </a:solidFill>
                <a:latin typeface="Times New Roman" panose="02020603050405020304" pitchFamily="18" charset="0"/>
                <a:ea typeface="+mj-ea"/>
                <a:cs typeface="Times New Roman" panose="02020603050405020304" pitchFamily="18" charset="0"/>
              </a:rPr>
              <a:t>GMM</a:t>
            </a:r>
            <a:r>
              <a:rPr lang="zh-CN" altLang="en-US" sz="2200" dirty="0">
                <a:solidFill>
                  <a:srgbClr val="0070C0"/>
                </a:solidFill>
                <a:latin typeface="Times New Roman" panose="02020603050405020304" pitchFamily="18" charset="0"/>
                <a:ea typeface="+mj-ea"/>
                <a:cs typeface="Times New Roman" panose="02020603050405020304" pitchFamily="18" charset="0"/>
              </a:rPr>
              <a:t>多用</a:t>
            </a:r>
            <a:r>
              <a:rPr lang="en-US" altLang="zh-CN" sz="2200" dirty="0">
                <a:solidFill>
                  <a:srgbClr val="0070C0"/>
                </a:solidFill>
                <a:latin typeface="Times New Roman" panose="02020603050405020304" pitchFamily="18" charset="0"/>
                <a:ea typeface="+mj-ea"/>
                <a:cs typeface="Times New Roman" panose="02020603050405020304" pitchFamily="18" charset="0"/>
              </a:rPr>
              <a:t>MFCC</a:t>
            </a:r>
            <a:r>
              <a:rPr lang="zh-CN" altLang="en-US" sz="2200" dirty="0">
                <a:solidFill>
                  <a:srgbClr val="0070C0"/>
                </a:solidFill>
                <a:latin typeface="Times New Roman" panose="02020603050405020304" pitchFamily="18" charset="0"/>
                <a:ea typeface="+mj-ea"/>
                <a:cs typeface="Times New Roman" panose="02020603050405020304" pitchFamily="18" charset="0"/>
              </a:rPr>
              <a:t>，</a:t>
            </a:r>
            <a:r>
              <a:rPr lang="en-US" altLang="zh-CN" sz="2200" dirty="0">
                <a:solidFill>
                  <a:srgbClr val="0070C0"/>
                </a:solidFill>
                <a:latin typeface="Times New Roman" panose="02020603050405020304" pitchFamily="18" charset="0"/>
                <a:ea typeface="+mj-ea"/>
                <a:cs typeface="Times New Roman" panose="02020603050405020304" pitchFamily="18" charset="0"/>
              </a:rPr>
              <a:t>DNN</a:t>
            </a:r>
            <a:r>
              <a:rPr lang="zh-CN" altLang="en-US" sz="2200" dirty="0">
                <a:solidFill>
                  <a:srgbClr val="0070C0"/>
                </a:solidFill>
                <a:latin typeface="Times New Roman" panose="02020603050405020304" pitchFamily="18" charset="0"/>
                <a:ea typeface="+mj-ea"/>
                <a:cs typeface="Times New Roman" panose="02020603050405020304" pitchFamily="18" charset="0"/>
              </a:rPr>
              <a:t>多用</a:t>
            </a:r>
            <a:r>
              <a:rPr lang="en-US" altLang="zh-CN" sz="2200" dirty="0" err="1">
                <a:solidFill>
                  <a:srgbClr val="0070C0"/>
                </a:solidFill>
                <a:latin typeface="Times New Roman" panose="02020603050405020304" pitchFamily="18" charset="0"/>
                <a:ea typeface="+mj-ea"/>
                <a:cs typeface="Times New Roman" panose="02020603050405020304" pitchFamily="18" charset="0"/>
              </a:rPr>
              <a:t>Fbank</a:t>
            </a:r>
            <a:r>
              <a:rPr lang="zh-CN" altLang="en-US" sz="2200" dirty="0">
                <a:solidFill>
                  <a:srgbClr val="0070C0"/>
                </a:solidFill>
                <a:latin typeface="Times New Roman" panose="02020603050405020304" pitchFamily="18" charset="0"/>
                <a:ea typeface="+mj-ea"/>
                <a:cs typeface="Times New Roman" panose="02020603050405020304" pitchFamily="18" charset="0"/>
              </a:rPr>
              <a:t>。</a:t>
            </a:r>
            <a:endParaRPr lang="en-US" altLang="zh-CN" sz="2200" dirty="0">
              <a:solidFill>
                <a:srgbClr val="0070C0"/>
              </a:solidFill>
              <a:latin typeface="Times New Roman" panose="02020603050405020304" pitchFamily="18" charset="0"/>
              <a:ea typeface="+mj-ea"/>
              <a:cs typeface="Times New Roman" panose="02020603050405020304" pitchFamily="18" charset="0"/>
            </a:endParaRPr>
          </a:p>
          <a:p>
            <a:pPr lvl="1">
              <a:lnSpc>
                <a:spcPct val="150000"/>
              </a:lnSpc>
              <a:spcBef>
                <a:spcPts val="400"/>
              </a:spcBef>
              <a:spcAft>
                <a:spcPts val="400"/>
              </a:spcAft>
              <a:buFont typeface="Wingdings" panose="05000000000000000000" pitchFamily="2" charset="2"/>
              <a:buChar char="ü"/>
            </a:pPr>
            <a:r>
              <a:rPr lang="en-US" altLang="zh-CN" sz="2200" dirty="0">
                <a:latin typeface="Times New Roman" panose="02020603050405020304" pitchFamily="18" charset="0"/>
                <a:ea typeface="+mj-ea"/>
                <a:cs typeface="Times New Roman" panose="02020603050405020304" pitchFamily="18" charset="0"/>
              </a:rPr>
              <a:t>DNN</a:t>
            </a:r>
            <a:r>
              <a:rPr lang="zh-CN" altLang="zh-CN" sz="2200" dirty="0">
                <a:solidFill>
                  <a:srgbClr val="0070C0"/>
                </a:solidFill>
                <a:latin typeface="Times New Roman" panose="02020603050405020304" pitchFamily="18" charset="0"/>
                <a:ea typeface="+mj-ea"/>
                <a:cs typeface="Times New Roman" panose="02020603050405020304" pitchFamily="18" charset="0"/>
              </a:rPr>
              <a:t>输出向量</a:t>
            </a:r>
            <a:r>
              <a:rPr lang="zh-CN" altLang="zh-CN" sz="2200" dirty="0">
                <a:latin typeface="Times New Roman" panose="02020603050405020304" pitchFamily="18" charset="0"/>
                <a:ea typeface="+mj-ea"/>
                <a:cs typeface="Times New Roman" panose="02020603050405020304" pitchFamily="18" charset="0"/>
              </a:rPr>
              <a:t>的维度对应</a:t>
            </a:r>
            <a:r>
              <a:rPr lang="en-US" altLang="zh-CN" sz="2200" dirty="0">
                <a:latin typeface="Times New Roman" panose="02020603050405020304" pitchFamily="18" charset="0"/>
                <a:ea typeface="+mj-ea"/>
                <a:cs typeface="Times New Roman" panose="02020603050405020304" pitchFamily="18" charset="0"/>
              </a:rPr>
              <a:t>HMM</a:t>
            </a:r>
            <a:r>
              <a:rPr lang="zh-CN" altLang="zh-CN" sz="2200" dirty="0">
                <a:latin typeface="Times New Roman" panose="02020603050405020304" pitchFamily="18" charset="0"/>
                <a:ea typeface="+mj-ea"/>
                <a:cs typeface="Times New Roman" panose="02020603050405020304" pitchFamily="18" charset="0"/>
              </a:rPr>
              <a:t>中状态的个数，通常每一维输出对应一个绑定的</a:t>
            </a:r>
            <a:r>
              <a:rPr lang="en-US" altLang="zh-CN" sz="2200" dirty="0" err="1">
                <a:latin typeface="Times New Roman" panose="02020603050405020304" pitchFamily="18" charset="0"/>
                <a:ea typeface="+mj-ea"/>
                <a:cs typeface="Times New Roman" panose="02020603050405020304" pitchFamily="18" charset="0"/>
              </a:rPr>
              <a:t>Triphone</a:t>
            </a:r>
            <a:r>
              <a:rPr lang="zh-CN" altLang="zh-CN" sz="2200" dirty="0">
                <a:latin typeface="Times New Roman" panose="02020603050405020304" pitchFamily="18" charset="0"/>
                <a:ea typeface="+mj-ea"/>
                <a:cs typeface="Times New Roman" panose="02020603050405020304" pitchFamily="18" charset="0"/>
              </a:rPr>
              <a:t>状态。</a:t>
            </a:r>
            <a:endParaRPr lang="en-US" altLang="zh-CN" sz="2200" dirty="0">
              <a:latin typeface="Times New Roman" panose="02020603050405020304" pitchFamily="18" charset="0"/>
              <a:ea typeface="+mj-ea"/>
              <a:cs typeface="Times New Roman" panose="02020603050405020304" pitchFamily="18" charset="0"/>
            </a:endParaRPr>
          </a:p>
        </p:txBody>
      </p:sp>
    </p:spTree>
    <p:extLst>
      <p:ext uri="{BB962C8B-B14F-4D97-AF65-F5344CB8AC3E}">
        <p14:creationId xmlns:p14="http://schemas.microsoft.com/office/powerpoint/2010/main" val="2893462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24611">
                                            <p:txEl>
                                              <p:pRg st="0" end="0"/>
                                            </p:txEl>
                                          </p:spTgt>
                                        </p:tgtEl>
                                        <p:attrNameLst>
                                          <p:attrName>style.visibility</p:attrName>
                                        </p:attrNameLst>
                                      </p:cBhvr>
                                      <p:to>
                                        <p:strVal val="visible"/>
                                      </p:to>
                                    </p:set>
                                    <p:animEffect transition="in" filter="wipe(up)">
                                      <p:cBhvr>
                                        <p:cTn id="7" dur="500"/>
                                        <p:tgtEl>
                                          <p:spTgt spid="3246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324611">
                                            <p:txEl>
                                              <p:pRg st="1" end="1"/>
                                            </p:txEl>
                                          </p:spTgt>
                                        </p:tgtEl>
                                        <p:attrNameLst>
                                          <p:attrName>style.visibility</p:attrName>
                                        </p:attrNameLst>
                                      </p:cBhvr>
                                      <p:to>
                                        <p:strVal val="visible"/>
                                      </p:to>
                                    </p:set>
                                    <p:animEffect transition="in" filter="wipe(up)">
                                      <p:cBhvr>
                                        <p:cTn id="12" dur="500"/>
                                        <p:tgtEl>
                                          <p:spTgt spid="32461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324611">
                                            <p:txEl>
                                              <p:pRg st="2" end="2"/>
                                            </p:txEl>
                                          </p:spTgt>
                                        </p:tgtEl>
                                        <p:attrNameLst>
                                          <p:attrName>style.visibility</p:attrName>
                                        </p:attrNameLst>
                                      </p:cBhvr>
                                      <p:to>
                                        <p:strVal val="visible"/>
                                      </p:to>
                                    </p:set>
                                    <p:animEffect transition="in" filter="wipe(up)">
                                      <p:cBhvr>
                                        <p:cTn id="17" dur="500"/>
                                        <p:tgtEl>
                                          <p:spTgt spid="32461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324611">
                                            <p:txEl>
                                              <p:pRg st="3" end="3"/>
                                            </p:txEl>
                                          </p:spTgt>
                                        </p:tgtEl>
                                        <p:attrNameLst>
                                          <p:attrName>style.visibility</p:attrName>
                                        </p:attrNameLst>
                                      </p:cBhvr>
                                      <p:to>
                                        <p:strVal val="visible"/>
                                      </p:to>
                                    </p:set>
                                    <p:animEffect transition="in" filter="wipe(up)">
                                      <p:cBhvr>
                                        <p:cTn id="22" dur="500"/>
                                        <p:tgtEl>
                                          <p:spTgt spid="324611">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324611">
                                            <p:txEl>
                                              <p:pRg st="4" end="4"/>
                                            </p:txEl>
                                          </p:spTgt>
                                        </p:tgtEl>
                                        <p:attrNameLst>
                                          <p:attrName>style.visibility</p:attrName>
                                        </p:attrNameLst>
                                      </p:cBhvr>
                                      <p:to>
                                        <p:strVal val="visible"/>
                                      </p:to>
                                    </p:set>
                                    <p:animEffect transition="in" filter="wipe(up)">
                                      <p:cBhvr>
                                        <p:cTn id="27" dur="500"/>
                                        <p:tgtEl>
                                          <p:spTgt spid="32461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标题 1"/>
          <p:cNvSpPr>
            <a:spLocks noGrp="1"/>
          </p:cNvSpPr>
          <p:nvPr>
            <p:ph type="title"/>
          </p:nvPr>
        </p:nvSpPr>
        <p:spPr/>
        <p:txBody>
          <a:bodyPr/>
          <a:lstStyle/>
          <a:p>
            <a:r>
              <a:rPr lang="zh-CN" altLang="en-US" dirty="0"/>
              <a:t>语音识别算法</a:t>
            </a:r>
            <a:r>
              <a:rPr lang="en-US" altLang="zh-CN" dirty="0"/>
              <a:t>:DNN-HMM</a:t>
            </a:r>
            <a:endParaRPr lang="zh-CN" altLang="en-US" dirty="0"/>
          </a:p>
        </p:txBody>
      </p:sp>
      <p:sp>
        <p:nvSpPr>
          <p:cNvPr id="324611" name="内容占位符 2"/>
          <p:cNvSpPr>
            <a:spLocks noGrp="1"/>
          </p:cNvSpPr>
          <p:nvPr>
            <p:ph idx="1"/>
          </p:nvPr>
        </p:nvSpPr>
        <p:spPr>
          <a:xfrm>
            <a:off x="457200" y="1341438"/>
            <a:ext cx="8291264" cy="5256212"/>
          </a:xfrm>
        </p:spPr>
        <p:txBody>
          <a:bodyPr/>
          <a:lstStyle/>
          <a:p>
            <a:pPr>
              <a:lnSpc>
                <a:spcPct val="150000"/>
              </a:lnSpc>
              <a:spcBef>
                <a:spcPts val="400"/>
              </a:spcBef>
              <a:spcAft>
                <a:spcPts val="400"/>
              </a:spcAft>
              <a:buFont typeface="Wingdings" panose="05000000000000000000" pitchFamily="2" charset="2"/>
              <a:buChar char="p"/>
            </a:pP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DNN</a:t>
            </a: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的训练</a:t>
            </a:r>
            <a:endParaRPr lang="en-US" altLang="zh-CN" sz="2400" dirty="0">
              <a:latin typeface="Times New Roman" panose="02020603050405020304" pitchFamily="18" charset="0"/>
              <a:ea typeface="黑体" panose="02010609060101010101" pitchFamily="49" charset="-122"/>
              <a:cs typeface="Times New Roman" panose="02020603050405020304" pitchFamily="18" charset="0"/>
            </a:endParaRPr>
          </a:p>
          <a:p>
            <a:pPr lvl="1">
              <a:lnSpc>
                <a:spcPct val="150000"/>
              </a:lnSpc>
              <a:spcBef>
                <a:spcPts val="400"/>
              </a:spcBef>
              <a:spcAft>
                <a:spcPts val="400"/>
              </a:spcAft>
              <a:buFont typeface="Wingdings" panose="05000000000000000000" pitchFamily="2" charset="2"/>
              <a:buChar char="ü"/>
            </a:pPr>
            <a:r>
              <a:rPr lang="zh-CN" altLang="en-US" sz="2200" b="1" dirty="0">
                <a:solidFill>
                  <a:srgbClr val="C00000"/>
                </a:solidFill>
                <a:latin typeface="Times New Roman" panose="02020603050405020304" pitchFamily="18" charset="0"/>
                <a:ea typeface="+mj-ea"/>
                <a:cs typeface="Times New Roman" panose="02020603050405020304" pitchFamily="18" charset="0"/>
              </a:rPr>
              <a:t>挑战一</a:t>
            </a:r>
            <a:r>
              <a:rPr lang="zh-CN" altLang="en-US" sz="2200" dirty="0">
                <a:latin typeface="Times New Roman" panose="02020603050405020304" pitchFamily="18" charset="0"/>
                <a:ea typeface="+mj-ea"/>
                <a:cs typeface="Times New Roman" panose="02020603050405020304" pitchFamily="18" charset="0"/>
              </a:rPr>
              <a:t>：对每个输入，都应该有其对应的</a:t>
            </a:r>
            <a:r>
              <a:rPr lang="zh-CN" altLang="en-US" sz="2200" dirty="0">
                <a:solidFill>
                  <a:srgbClr val="0070C0"/>
                </a:solidFill>
                <a:latin typeface="Times New Roman" panose="02020603050405020304" pitchFamily="18" charset="0"/>
                <a:ea typeface="+mj-ea"/>
                <a:cs typeface="Times New Roman" panose="02020603050405020304" pitchFamily="18" charset="0"/>
              </a:rPr>
              <a:t>类别标签</a:t>
            </a:r>
            <a:r>
              <a:rPr lang="zh-CN" altLang="en-US" sz="2200" dirty="0">
                <a:latin typeface="Times New Roman" panose="02020603050405020304" pitchFamily="18" charset="0"/>
                <a:ea typeface="+mj-ea"/>
                <a:cs typeface="Times New Roman" panose="02020603050405020304" pitchFamily="18" charset="0"/>
              </a:rPr>
              <a:t>（目标值）。然而</a:t>
            </a:r>
            <a:r>
              <a:rPr lang="en-US" altLang="zh-CN" sz="2200" dirty="0" err="1">
                <a:solidFill>
                  <a:srgbClr val="0070C0"/>
                </a:solidFill>
                <a:latin typeface="Times New Roman" panose="02020603050405020304" pitchFamily="18" charset="0"/>
                <a:ea typeface="+mj-ea"/>
                <a:cs typeface="Times New Roman" panose="02020603050405020304" pitchFamily="18" charset="0"/>
              </a:rPr>
              <a:t>Triphone</a:t>
            </a:r>
            <a:r>
              <a:rPr lang="zh-CN" altLang="en-US" sz="2200" dirty="0">
                <a:solidFill>
                  <a:srgbClr val="0070C0"/>
                </a:solidFill>
                <a:latin typeface="Times New Roman" panose="02020603050405020304" pitchFamily="18" charset="0"/>
                <a:ea typeface="+mj-ea"/>
                <a:cs typeface="Times New Roman" panose="02020603050405020304" pitchFamily="18" charset="0"/>
              </a:rPr>
              <a:t>状态（</a:t>
            </a:r>
            <a:r>
              <a:rPr lang="en-US" altLang="zh-CN" sz="2200" dirty="0" err="1">
                <a:solidFill>
                  <a:srgbClr val="0070C0"/>
                </a:solidFill>
                <a:latin typeface="Times New Roman" panose="02020603050405020304" pitchFamily="18" charset="0"/>
                <a:ea typeface="+mj-ea"/>
                <a:cs typeface="Times New Roman" panose="02020603050405020304" pitchFamily="18" charset="0"/>
              </a:rPr>
              <a:t>senones</a:t>
            </a:r>
            <a:r>
              <a:rPr lang="zh-CN" altLang="en-US" sz="2200" dirty="0">
                <a:solidFill>
                  <a:srgbClr val="0070C0"/>
                </a:solidFill>
                <a:latin typeface="Times New Roman" panose="02020603050405020304" pitchFamily="18" charset="0"/>
                <a:ea typeface="+mj-ea"/>
                <a:cs typeface="Times New Roman" panose="02020603050405020304" pitchFamily="18" charset="0"/>
              </a:rPr>
              <a:t>）</a:t>
            </a:r>
            <a:r>
              <a:rPr lang="zh-CN" altLang="en-US" sz="2200" dirty="0">
                <a:latin typeface="Times New Roman" panose="02020603050405020304" pitchFamily="18" charset="0"/>
                <a:ea typeface="+mj-ea"/>
                <a:cs typeface="Times New Roman" panose="02020603050405020304" pitchFamily="18" charset="0"/>
              </a:rPr>
              <a:t>无法手工分割标注</a:t>
            </a:r>
            <a:endParaRPr lang="en-US" altLang="zh-CN" sz="2200" dirty="0">
              <a:latin typeface="Times New Roman" panose="02020603050405020304" pitchFamily="18" charset="0"/>
              <a:ea typeface="+mj-ea"/>
              <a:cs typeface="Times New Roman" panose="02020603050405020304" pitchFamily="18" charset="0"/>
            </a:endParaRPr>
          </a:p>
          <a:p>
            <a:pPr lvl="1">
              <a:lnSpc>
                <a:spcPct val="150000"/>
              </a:lnSpc>
              <a:spcBef>
                <a:spcPts val="400"/>
              </a:spcBef>
              <a:spcAft>
                <a:spcPts val="400"/>
              </a:spcAft>
              <a:buFont typeface="Wingdings" panose="05000000000000000000" pitchFamily="2" charset="2"/>
              <a:buChar char="ü"/>
            </a:pPr>
            <a:r>
              <a:rPr lang="zh-CN" altLang="en-US" sz="2200" b="1" dirty="0">
                <a:solidFill>
                  <a:srgbClr val="C00000"/>
                </a:solidFill>
                <a:latin typeface="Times New Roman" panose="02020603050405020304" pitchFamily="18" charset="0"/>
                <a:ea typeface="+mj-ea"/>
                <a:cs typeface="Times New Roman" panose="02020603050405020304" pitchFamily="18" charset="0"/>
              </a:rPr>
              <a:t>解决方案</a:t>
            </a:r>
            <a:r>
              <a:rPr lang="zh-CN" altLang="en-US" sz="2200" dirty="0">
                <a:latin typeface="Times New Roman" panose="02020603050405020304" pitchFamily="18" charset="0"/>
                <a:ea typeface="+mj-ea"/>
                <a:cs typeface="Times New Roman" panose="02020603050405020304" pitchFamily="18" charset="0"/>
              </a:rPr>
              <a:t>：</a:t>
            </a:r>
            <a:r>
              <a:rPr lang="zh-CN" altLang="zh-CN" sz="2400" dirty="0">
                <a:latin typeface="Times New Roman" panose="02020603050405020304" pitchFamily="18" charset="0"/>
                <a:cs typeface="Times New Roman" panose="02020603050405020304" pitchFamily="18" charset="0"/>
              </a:rPr>
              <a:t>先训练</a:t>
            </a:r>
            <a:r>
              <a:rPr lang="zh-CN" altLang="en-US" sz="2400" dirty="0">
                <a:latin typeface="Times New Roman" panose="02020603050405020304" pitchFamily="18" charset="0"/>
                <a:cs typeface="Times New Roman" panose="02020603050405020304" pitchFamily="18" charset="0"/>
              </a:rPr>
              <a:t>一个</a:t>
            </a:r>
            <a:r>
              <a:rPr lang="en-US" altLang="zh-CN" sz="2400" dirty="0">
                <a:solidFill>
                  <a:srgbClr val="0070C0"/>
                </a:solidFill>
                <a:latin typeface="Times New Roman" panose="02020603050405020304" pitchFamily="18" charset="0"/>
                <a:cs typeface="Times New Roman" panose="02020603050405020304" pitchFamily="18" charset="0"/>
              </a:rPr>
              <a:t>HMM-GMM</a:t>
            </a:r>
            <a:r>
              <a:rPr lang="zh-CN" altLang="en-US" sz="2400" dirty="0">
                <a:latin typeface="Times New Roman" panose="02020603050405020304" pitchFamily="18" charset="0"/>
                <a:cs typeface="Times New Roman" panose="02020603050405020304" pitchFamily="18" charset="0"/>
              </a:rPr>
              <a:t>模型，</a:t>
            </a:r>
            <a:r>
              <a:rPr lang="zh-CN" altLang="zh-CN" sz="2400" dirty="0">
                <a:latin typeface="Times New Roman" panose="02020603050405020304" pitchFamily="18" charset="0"/>
                <a:cs typeface="Times New Roman" panose="02020603050405020304" pitchFamily="18" charset="0"/>
              </a:rPr>
              <a:t>在训练语料上进行</a:t>
            </a:r>
            <a:r>
              <a:rPr lang="zh-CN" altLang="zh-CN" sz="2400" dirty="0">
                <a:solidFill>
                  <a:srgbClr val="0070C0"/>
                </a:solidFill>
                <a:latin typeface="Times New Roman" panose="02020603050405020304" pitchFamily="18" charset="0"/>
                <a:cs typeface="Times New Roman" panose="02020603050405020304" pitchFamily="18" charset="0"/>
              </a:rPr>
              <a:t>强制对齐</a:t>
            </a:r>
            <a:r>
              <a:rPr lang="zh-CN" altLang="zh-CN" sz="2400" dirty="0">
                <a:latin typeface="Times New Roman" panose="02020603050405020304" pitchFamily="18" charset="0"/>
                <a:cs typeface="Times New Roman" panose="02020603050405020304" pitchFamily="18" charset="0"/>
              </a:rPr>
              <a:t>（</a:t>
            </a:r>
            <a:r>
              <a:rPr lang="en-US" altLang="zh-CN" sz="2400" dirty="0">
                <a:latin typeface="Times New Roman" panose="02020603050405020304" pitchFamily="18" charset="0"/>
                <a:cs typeface="Times New Roman" panose="02020603050405020304" pitchFamily="18" charset="0"/>
              </a:rPr>
              <a:t>Force alignment</a:t>
            </a:r>
            <a:r>
              <a:rPr lang="zh-CN" altLang="zh-CN" sz="2400" dirty="0">
                <a:latin typeface="Times New Roman" panose="02020603050405020304" pitchFamily="18" charset="0"/>
                <a:cs typeface="Times New Roman" panose="02020603050405020304" pitchFamily="18" charset="0"/>
              </a:rPr>
              <a:t>）</a:t>
            </a:r>
            <a:r>
              <a:rPr lang="zh-CN" altLang="en-US" sz="2400" dirty="0">
                <a:latin typeface="Times New Roman" panose="02020603050405020304" pitchFamily="18" charset="0"/>
                <a:cs typeface="Times New Roman" panose="02020603050405020304" pitchFamily="18" charset="0"/>
              </a:rPr>
              <a:t>，得到每帧的</a:t>
            </a:r>
            <a:r>
              <a:rPr lang="zh-CN" altLang="en-US" sz="2400" dirty="0">
                <a:solidFill>
                  <a:srgbClr val="0070C0"/>
                </a:solidFill>
                <a:latin typeface="Times New Roman" panose="02020603050405020304" pitchFamily="18" charset="0"/>
                <a:cs typeface="Times New Roman" panose="02020603050405020304" pitchFamily="18" charset="0"/>
              </a:rPr>
              <a:t>状态级标注</a:t>
            </a:r>
            <a:r>
              <a:rPr lang="zh-CN" altLang="en-US" sz="2400" dirty="0">
                <a:latin typeface="Times New Roman" panose="02020603050405020304" pitchFamily="18" charset="0"/>
                <a:cs typeface="Times New Roman" panose="02020603050405020304" pitchFamily="18" charset="0"/>
              </a:rPr>
              <a:t>。</a:t>
            </a:r>
            <a:endParaRPr lang="en-US" altLang="zh-CN" sz="2200" dirty="0">
              <a:solidFill>
                <a:srgbClr val="0070C0"/>
              </a:solidFill>
              <a:latin typeface="Times New Roman" panose="02020603050405020304" pitchFamily="18" charset="0"/>
              <a:ea typeface="+mj-ea"/>
              <a:cs typeface="Times New Roman" panose="02020603050405020304" pitchFamily="18" charset="0"/>
            </a:endParaRPr>
          </a:p>
        </p:txBody>
      </p:sp>
      <p:sp>
        <p:nvSpPr>
          <p:cNvPr id="4" name="文本框 3"/>
          <p:cNvSpPr txBox="1"/>
          <p:nvPr/>
        </p:nvSpPr>
        <p:spPr>
          <a:xfrm>
            <a:off x="827584" y="5445224"/>
            <a:ext cx="8064896" cy="646331"/>
          </a:xfrm>
          <a:prstGeom prst="rect">
            <a:avLst/>
          </a:prstGeom>
          <a:noFill/>
        </p:spPr>
        <p:txBody>
          <a:bodyPr wrap="square" rtlCol="0">
            <a:spAutoFit/>
          </a:bodyPr>
          <a:lstStyle/>
          <a:p>
            <a:r>
              <a:rPr lang="en-US" altLang="zh-CN" sz="3600" b="1" dirty="0">
                <a:ln w="22225">
                  <a:solidFill>
                    <a:schemeClr val="accent2"/>
                  </a:solidFill>
                  <a:prstDash val="solid"/>
                </a:ln>
                <a:solidFill>
                  <a:schemeClr val="accent2">
                    <a:lumMod val="40000"/>
                    <a:lumOff val="60000"/>
                  </a:schemeClr>
                </a:solidFill>
              </a:rPr>
              <a:t>DNN</a:t>
            </a:r>
            <a:r>
              <a:rPr lang="zh-CN" altLang="en-US" sz="3600" b="1" dirty="0">
                <a:ln w="22225">
                  <a:solidFill>
                    <a:schemeClr val="accent2"/>
                  </a:solidFill>
                  <a:prstDash val="solid"/>
                </a:ln>
                <a:solidFill>
                  <a:schemeClr val="accent2">
                    <a:lumMod val="40000"/>
                    <a:lumOff val="60000"/>
                  </a:schemeClr>
                </a:solidFill>
              </a:rPr>
              <a:t>被</a:t>
            </a:r>
            <a:r>
              <a:rPr lang="en-US" altLang="zh-CN" sz="3600" b="1" dirty="0">
                <a:ln w="22225">
                  <a:solidFill>
                    <a:schemeClr val="accent2"/>
                  </a:solidFill>
                  <a:prstDash val="solid"/>
                </a:ln>
                <a:solidFill>
                  <a:schemeClr val="accent2">
                    <a:lumMod val="40000"/>
                    <a:lumOff val="60000"/>
                  </a:schemeClr>
                </a:solidFill>
              </a:rPr>
              <a:t>GMM-HMM</a:t>
            </a:r>
            <a:r>
              <a:rPr lang="zh-CN" altLang="en-US" sz="3600" b="1" dirty="0">
                <a:ln w="22225">
                  <a:solidFill>
                    <a:schemeClr val="accent2"/>
                  </a:solidFill>
                  <a:prstDash val="solid"/>
                </a:ln>
                <a:solidFill>
                  <a:schemeClr val="accent2">
                    <a:lumMod val="40000"/>
                    <a:lumOff val="60000"/>
                  </a:schemeClr>
                </a:solidFill>
              </a:rPr>
              <a:t>的准确性限制</a:t>
            </a:r>
          </a:p>
        </p:txBody>
      </p:sp>
    </p:spTree>
    <p:extLst>
      <p:ext uri="{BB962C8B-B14F-4D97-AF65-F5344CB8AC3E}">
        <p14:creationId xmlns:p14="http://schemas.microsoft.com/office/powerpoint/2010/main" val="589129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24611">
                                            <p:txEl>
                                              <p:pRg st="0" end="0"/>
                                            </p:txEl>
                                          </p:spTgt>
                                        </p:tgtEl>
                                        <p:attrNameLst>
                                          <p:attrName>style.visibility</p:attrName>
                                        </p:attrNameLst>
                                      </p:cBhvr>
                                      <p:to>
                                        <p:strVal val="visible"/>
                                      </p:to>
                                    </p:set>
                                    <p:animEffect transition="in" filter="wipe(up)">
                                      <p:cBhvr>
                                        <p:cTn id="7" dur="500"/>
                                        <p:tgtEl>
                                          <p:spTgt spid="3246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324611">
                                            <p:txEl>
                                              <p:pRg st="1" end="1"/>
                                            </p:txEl>
                                          </p:spTgt>
                                        </p:tgtEl>
                                        <p:attrNameLst>
                                          <p:attrName>style.visibility</p:attrName>
                                        </p:attrNameLst>
                                      </p:cBhvr>
                                      <p:to>
                                        <p:strVal val="visible"/>
                                      </p:to>
                                    </p:set>
                                    <p:animEffect transition="in" filter="wipe(up)">
                                      <p:cBhvr>
                                        <p:cTn id="12" dur="500"/>
                                        <p:tgtEl>
                                          <p:spTgt spid="32461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324611">
                                            <p:txEl>
                                              <p:pRg st="2" end="2"/>
                                            </p:txEl>
                                          </p:spTgt>
                                        </p:tgtEl>
                                        <p:attrNameLst>
                                          <p:attrName>style.visibility</p:attrName>
                                        </p:attrNameLst>
                                      </p:cBhvr>
                                      <p:to>
                                        <p:strVal val="visible"/>
                                      </p:to>
                                    </p:set>
                                    <p:animEffect transition="in" filter="wipe(up)">
                                      <p:cBhvr>
                                        <p:cTn id="17" dur="500"/>
                                        <p:tgtEl>
                                          <p:spTgt spid="32461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barn(inVertical)">
                                      <p:cBhvr>
                                        <p:cTn id="2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标题 1"/>
          <p:cNvSpPr>
            <a:spLocks noGrp="1"/>
          </p:cNvSpPr>
          <p:nvPr>
            <p:ph type="title"/>
          </p:nvPr>
        </p:nvSpPr>
        <p:spPr/>
        <p:txBody>
          <a:bodyPr/>
          <a:lstStyle/>
          <a:p>
            <a:r>
              <a:rPr lang="zh-CN" altLang="en-US" dirty="0"/>
              <a:t>语音识别算法</a:t>
            </a:r>
            <a:r>
              <a:rPr lang="en-US" altLang="zh-CN" dirty="0"/>
              <a:t>:DNN-HMM</a:t>
            </a:r>
            <a:endParaRPr lang="zh-CN" altLang="en-US" dirty="0"/>
          </a:p>
        </p:txBody>
      </p:sp>
      <p:sp>
        <p:nvSpPr>
          <p:cNvPr id="324611" name="内容占位符 2"/>
          <p:cNvSpPr>
            <a:spLocks noGrp="1"/>
          </p:cNvSpPr>
          <p:nvPr>
            <p:ph idx="1"/>
          </p:nvPr>
        </p:nvSpPr>
        <p:spPr>
          <a:xfrm>
            <a:off x="457200" y="1341438"/>
            <a:ext cx="8291264" cy="5256212"/>
          </a:xfrm>
        </p:spPr>
        <p:txBody>
          <a:bodyPr/>
          <a:lstStyle/>
          <a:p>
            <a:pPr>
              <a:lnSpc>
                <a:spcPct val="150000"/>
              </a:lnSpc>
              <a:spcBef>
                <a:spcPts val="400"/>
              </a:spcBef>
              <a:spcAft>
                <a:spcPts val="400"/>
              </a:spcAft>
              <a:buFont typeface="Wingdings" panose="05000000000000000000" pitchFamily="2" charset="2"/>
              <a:buChar char="p"/>
            </a:pP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DNN</a:t>
            </a: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的训练</a:t>
            </a:r>
            <a:endParaRPr lang="en-US" altLang="zh-CN" sz="2400" dirty="0">
              <a:latin typeface="Times New Roman" panose="02020603050405020304" pitchFamily="18" charset="0"/>
              <a:ea typeface="黑体" panose="02010609060101010101" pitchFamily="49" charset="-122"/>
              <a:cs typeface="Times New Roman" panose="02020603050405020304" pitchFamily="18" charset="0"/>
            </a:endParaRPr>
          </a:p>
          <a:p>
            <a:pPr lvl="1">
              <a:lnSpc>
                <a:spcPct val="150000"/>
              </a:lnSpc>
              <a:spcBef>
                <a:spcPts val="400"/>
              </a:spcBef>
              <a:spcAft>
                <a:spcPts val="400"/>
              </a:spcAft>
              <a:buFont typeface="Wingdings" panose="05000000000000000000" pitchFamily="2" charset="2"/>
              <a:buChar char="ü"/>
            </a:pPr>
            <a:r>
              <a:rPr lang="zh-CN" altLang="en-US" sz="2200" b="1" dirty="0">
                <a:solidFill>
                  <a:srgbClr val="C00000"/>
                </a:solidFill>
                <a:latin typeface="Times New Roman" panose="02020603050405020304" pitchFamily="18" charset="0"/>
                <a:ea typeface="+mj-ea"/>
                <a:cs typeface="Times New Roman" panose="02020603050405020304" pitchFamily="18" charset="0"/>
              </a:rPr>
              <a:t>挑战二</a:t>
            </a:r>
            <a:r>
              <a:rPr lang="zh-CN" altLang="en-US" sz="2200" dirty="0">
                <a:latin typeface="Times New Roman" panose="02020603050405020304" pitchFamily="18" charset="0"/>
                <a:ea typeface="+mj-ea"/>
                <a:cs typeface="Times New Roman" panose="02020603050405020304" pitchFamily="18" charset="0"/>
              </a:rPr>
              <a:t>：直接使用反向传播算法训练效果不佳，常常过拟合，尤其是当采用</a:t>
            </a:r>
            <a:r>
              <a:rPr lang="en-US" altLang="zh-CN" sz="2200" dirty="0">
                <a:latin typeface="Times New Roman" panose="02020603050405020304" pitchFamily="18" charset="0"/>
                <a:ea typeface="+mj-ea"/>
                <a:cs typeface="Times New Roman" panose="02020603050405020304" pitchFamily="18" charset="0"/>
              </a:rPr>
              <a:t>sigmoid</a:t>
            </a:r>
            <a:r>
              <a:rPr lang="zh-CN" altLang="en-US" sz="2200" dirty="0">
                <a:latin typeface="Times New Roman" panose="02020603050405020304" pitchFamily="18" charset="0"/>
                <a:ea typeface="+mj-ea"/>
                <a:cs typeface="Times New Roman" panose="02020603050405020304" pitchFamily="18" charset="0"/>
              </a:rPr>
              <a:t>激活函数时尤其严重。</a:t>
            </a:r>
            <a:r>
              <a:rPr lang="en-US" altLang="zh-CN" sz="2200" dirty="0">
                <a:latin typeface="宋体" panose="02010600030101010101" pitchFamily="2" charset="-122"/>
                <a:ea typeface="宋体" panose="02010600030101010101" pitchFamily="2" charset="-122"/>
                <a:cs typeface="Times New Roman" panose="02020603050405020304" pitchFamily="18" charset="0"/>
              </a:rPr>
              <a:t>①</a:t>
            </a:r>
            <a:r>
              <a:rPr lang="zh-CN" altLang="zh-CN" sz="2400" dirty="0"/>
              <a:t>常收敛</a:t>
            </a:r>
            <a:r>
              <a:rPr lang="zh-CN" altLang="en-US" sz="2400" dirty="0"/>
              <a:t>于</a:t>
            </a:r>
            <a:r>
              <a:rPr lang="zh-CN" altLang="zh-CN" sz="2400" dirty="0"/>
              <a:t>较差的局部解</a:t>
            </a:r>
            <a:r>
              <a:rPr lang="en-US" altLang="zh-CN" sz="2400" dirty="0"/>
              <a:t>+</a:t>
            </a:r>
            <a:r>
              <a:rPr lang="en-US" altLang="zh-CN" sz="2400" dirty="0">
                <a:latin typeface="仿宋" panose="02010609060101010101" pitchFamily="49" charset="-122"/>
                <a:ea typeface="仿宋" panose="02010609060101010101" pitchFamily="49" charset="-122"/>
                <a:cs typeface="Times New Roman" panose="02020603050405020304" pitchFamily="18" charset="0"/>
              </a:rPr>
              <a:t>②</a:t>
            </a:r>
            <a:r>
              <a:rPr lang="zh-CN" altLang="zh-CN" sz="2400" dirty="0"/>
              <a:t>梯度消失</a:t>
            </a:r>
            <a:endParaRPr lang="en-US" altLang="zh-CN" sz="2200" dirty="0">
              <a:latin typeface="Times New Roman" panose="02020603050405020304" pitchFamily="18" charset="0"/>
              <a:ea typeface="+mj-ea"/>
              <a:cs typeface="Times New Roman" panose="02020603050405020304" pitchFamily="18" charset="0"/>
            </a:endParaRPr>
          </a:p>
          <a:p>
            <a:pPr lvl="1">
              <a:lnSpc>
                <a:spcPct val="150000"/>
              </a:lnSpc>
              <a:spcBef>
                <a:spcPts val="400"/>
              </a:spcBef>
              <a:spcAft>
                <a:spcPts val="400"/>
              </a:spcAft>
              <a:buFont typeface="Wingdings" panose="05000000000000000000" pitchFamily="2" charset="2"/>
              <a:buChar char="ü"/>
            </a:pPr>
            <a:r>
              <a:rPr lang="zh-CN" altLang="en-US" sz="2200" b="1" dirty="0">
                <a:solidFill>
                  <a:srgbClr val="C00000"/>
                </a:solidFill>
                <a:latin typeface="Times New Roman" panose="02020603050405020304" pitchFamily="18" charset="0"/>
                <a:ea typeface="+mj-ea"/>
                <a:cs typeface="Times New Roman" panose="02020603050405020304" pitchFamily="18" charset="0"/>
              </a:rPr>
              <a:t>解决方案</a:t>
            </a:r>
            <a:r>
              <a:rPr lang="zh-CN" altLang="en-US" sz="2200" dirty="0">
                <a:latin typeface="Times New Roman" panose="02020603050405020304" pitchFamily="18" charset="0"/>
                <a:ea typeface="+mj-ea"/>
                <a:cs typeface="Times New Roman" panose="02020603050405020304" pitchFamily="18" charset="0"/>
              </a:rPr>
              <a:t>：</a:t>
            </a:r>
            <a:r>
              <a:rPr lang="zh-CN" altLang="en-US" sz="2400" dirty="0">
                <a:latin typeface="Arial" charset="0"/>
              </a:rPr>
              <a:t>分为无监督的预训练</a:t>
            </a:r>
            <a:r>
              <a:rPr lang="en-US" altLang="zh-CN" sz="2400" dirty="0">
                <a:latin typeface="Arial" charset="0"/>
              </a:rPr>
              <a:t>(</a:t>
            </a:r>
            <a:r>
              <a:rPr lang="en-US" altLang="zh-CN" sz="2400" dirty="0">
                <a:solidFill>
                  <a:srgbClr val="00B0F0"/>
                </a:solidFill>
                <a:latin typeface="Arial" charset="0"/>
              </a:rPr>
              <a:t>Pre-training</a:t>
            </a:r>
            <a:r>
              <a:rPr lang="en-US" altLang="zh-CN" sz="2400" dirty="0">
                <a:latin typeface="Arial" charset="0"/>
              </a:rPr>
              <a:t>)</a:t>
            </a:r>
            <a:r>
              <a:rPr lang="zh-CN" altLang="en-US" sz="2400" dirty="0">
                <a:latin typeface="Arial" charset="0"/>
              </a:rPr>
              <a:t>和有监督的区分性调整</a:t>
            </a:r>
            <a:r>
              <a:rPr lang="en-US" altLang="zh-CN" sz="2400" dirty="0">
                <a:latin typeface="Arial" charset="0"/>
              </a:rPr>
              <a:t>(</a:t>
            </a:r>
            <a:r>
              <a:rPr lang="en-US" altLang="zh-CN" sz="2400" dirty="0">
                <a:solidFill>
                  <a:srgbClr val="00B0F0"/>
                </a:solidFill>
                <a:latin typeface="Arial" charset="0"/>
              </a:rPr>
              <a:t>Fine-tuning</a:t>
            </a:r>
            <a:r>
              <a:rPr lang="en-US" altLang="zh-CN" sz="2400" dirty="0">
                <a:latin typeface="Arial" charset="0"/>
              </a:rPr>
              <a:t>)</a:t>
            </a:r>
            <a:r>
              <a:rPr lang="zh-CN" altLang="en-US" sz="2400" dirty="0">
                <a:latin typeface="Arial" charset="0"/>
              </a:rPr>
              <a:t>两个阶段</a:t>
            </a:r>
            <a:endParaRPr lang="en-US" altLang="zh-CN" sz="2400" dirty="0">
              <a:latin typeface="Arial" charset="0"/>
            </a:endParaRPr>
          </a:p>
          <a:p>
            <a:pPr lvl="2">
              <a:lnSpc>
                <a:spcPct val="150000"/>
              </a:lnSpc>
              <a:spcBef>
                <a:spcPts val="1200"/>
              </a:spcBef>
              <a:spcAft>
                <a:spcPts val="600"/>
              </a:spcAft>
              <a:buFont typeface="Wingdings" panose="05000000000000000000" pitchFamily="2" charset="2"/>
              <a:buChar char="l"/>
            </a:pPr>
            <a:r>
              <a:rPr lang="en-US" altLang="zh-CN" sz="1800" dirty="0">
                <a:latin typeface="Times New Roman" panose="02020603050405020304" pitchFamily="18" charset="0"/>
                <a:ea typeface="+mj-ea"/>
                <a:cs typeface="Times New Roman" panose="02020603050405020304" pitchFamily="18" charset="0"/>
              </a:rPr>
              <a:t>Fine-tuning</a:t>
            </a:r>
            <a:r>
              <a:rPr lang="zh-CN" altLang="en-US" sz="1800" dirty="0">
                <a:latin typeface="Times New Roman" panose="02020603050405020304" pitchFamily="18" charset="0"/>
                <a:ea typeface="+mj-ea"/>
                <a:cs typeface="Times New Roman" panose="02020603050405020304" pitchFamily="18" charset="0"/>
              </a:rPr>
              <a:t>就采用</a:t>
            </a:r>
            <a:r>
              <a:rPr lang="en-US" altLang="zh-CN" sz="1800" dirty="0">
                <a:latin typeface="Times New Roman" panose="02020603050405020304" pitchFamily="18" charset="0"/>
                <a:ea typeface="+mj-ea"/>
                <a:cs typeface="Times New Roman" panose="02020603050405020304" pitchFamily="18" charset="0"/>
              </a:rPr>
              <a:t>BP</a:t>
            </a:r>
            <a:r>
              <a:rPr lang="zh-CN" altLang="en-US" sz="1800" dirty="0">
                <a:latin typeface="Times New Roman" panose="02020603050405020304" pitchFamily="18" charset="0"/>
                <a:ea typeface="+mj-ea"/>
                <a:cs typeface="Times New Roman" panose="02020603050405020304" pitchFamily="18" charset="0"/>
              </a:rPr>
              <a:t>算法</a:t>
            </a:r>
            <a:endParaRPr lang="en-US" altLang="zh-CN" sz="1800" dirty="0">
              <a:latin typeface="Times New Roman" panose="02020603050405020304" pitchFamily="18" charset="0"/>
              <a:ea typeface="+mj-ea"/>
              <a:cs typeface="Times New Roman" panose="02020603050405020304" pitchFamily="18" charset="0"/>
            </a:endParaRPr>
          </a:p>
          <a:p>
            <a:pPr lvl="2">
              <a:lnSpc>
                <a:spcPct val="150000"/>
              </a:lnSpc>
              <a:spcBef>
                <a:spcPts val="1200"/>
              </a:spcBef>
              <a:spcAft>
                <a:spcPts val="600"/>
              </a:spcAft>
              <a:buFont typeface="Wingdings" panose="05000000000000000000" pitchFamily="2" charset="2"/>
              <a:buChar char="l"/>
            </a:pPr>
            <a:r>
              <a:rPr lang="zh-CN" altLang="en-US" sz="1800" dirty="0">
                <a:latin typeface="Times New Roman" panose="02020603050405020304" pitchFamily="18" charset="0"/>
                <a:ea typeface="+mj-ea"/>
                <a:cs typeface="Times New Roman" panose="02020603050405020304" pitchFamily="18" charset="0"/>
              </a:rPr>
              <a:t>基于</a:t>
            </a:r>
            <a:r>
              <a:rPr lang="zh-CN" altLang="en-US" sz="1800" dirty="0">
                <a:solidFill>
                  <a:srgbClr val="0070C0"/>
                </a:solidFill>
                <a:latin typeface="Times New Roman" panose="02020603050405020304" pitchFamily="18" charset="0"/>
                <a:ea typeface="+mj-ea"/>
                <a:cs typeface="Times New Roman" panose="02020603050405020304" pitchFamily="18" charset="0"/>
              </a:rPr>
              <a:t>深度置信网络</a:t>
            </a:r>
            <a:r>
              <a:rPr lang="zh-CN" altLang="en-US" sz="1800" dirty="0">
                <a:latin typeface="Times New Roman" panose="02020603050405020304" pitchFamily="18" charset="0"/>
                <a:ea typeface="+mj-ea"/>
                <a:cs typeface="Times New Roman" panose="02020603050405020304" pitchFamily="18" charset="0"/>
              </a:rPr>
              <a:t>（</a:t>
            </a:r>
            <a:r>
              <a:rPr lang="en-US" altLang="zh-CN" sz="1800" dirty="0">
                <a:latin typeface="Times New Roman" panose="02020603050405020304" pitchFamily="18" charset="0"/>
                <a:ea typeface="+mj-ea"/>
                <a:cs typeface="Times New Roman" panose="02020603050405020304" pitchFamily="18" charset="0"/>
              </a:rPr>
              <a:t>Deep Belief Network</a:t>
            </a:r>
            <a:r>
              <a:rPr lang="zh-CN" altLang="en-US" sz="1800" dirty="0">
                <a:latin typeface="Times New Roman" panose="02020603050405020304" pitchFamily="18" charset="0"/>
                <a:ea typeface="+mj-ea"/>
                <a:cs typeface="Times New Roman" panose="02020603050405020304" pitchFamily="18" charset="0"/>
              </a:rPr>
              <a:t>，</a:t>
            </a:r>
            <a:r>
              <a:rPr lang="en-US" altLang="zh-CN" sz="1800" dirty="0">
                <a:latin typeface="Times New Roman" panose="02020603050405020304" pitchFamily="18" charset="0"/>
                <a:ea typeface="+mj-ea"/>
                <a:cs typeface="Times New Roman" panose="02020603050405020304" pitchFamily="18" charset="0"/>
              </a:rPr>
              <a:t>DBN</a:t>
            </a:r>
            <a:r>
              <a:rPr lang="zh-CN" altLang="en-US" sz="1800" dirty="0">
                <a:latin typeface="Times New Roman" panose="02020603050405020304" pitchFamily="18" charset="0"/>
                <a:ea typeface="+mj-ea"/>
                <a:cs typeface="Times New Roman" panose="02020603050405020304" pitchFamily="18" charset="0"/>
              </a:rPr>
              <a:t>）的预训练</a:t>
            </a:r>
            <a:endParaRPr lang="en-US" altLang="zh-CN" sz="1800" dirty="0">
              <a:latin typeface="Times New Roman" panose="02020603050405020304" pitchFamily="18" charset="0"/>
              <a:ea typeface="+mj-ea"/>
              <a:cs typeface="Times New Roman" panose="02020603050405020304" pitchFamily="18" charset="0"/>
            </a:endParaRPr>
          </a:p>
          <a:p>
            <a:pPr lvl="2">
              <a:lnSpc>
                <a:spcPct val="150000"/>
              </a:lnSpc>
              <a:spcBef>
                <a:spcPts val="600"/>
              </a:spcBef>
              <a:spcAft>
                <a:spcPts val="600"/>
              </a:spcAft>
              <a:buFont typeface="Wingdings" panose="05000000000000000000" pitchFamily="2" charset="2"/>
              <a:buChar char="l"/>
            </a:pPr>
            <a:r>
              <a:rPr lang="zh-CN" altLang="en-US" sz="1800" dirty="0">
                <a:latin typeface="Times New Roman" panose="02020603050405020304" pitchFamily="18" charset="0"/>
                <a:ea typeface="+mj-ea"/>
                <a:cs typeface="Times New Roman" panose="02020603050405020304" pitchFamily="18" charset="0"/>
              </a:rPr>
              <a:t>基于</a:t>
            </a:r>
            <a:r>
              <a:rPr lang="zh-CN" altLang="en-US" sz="1800" dirty="0">
                <a:solidFill>
                  <a:srgbClr val="0070C0"/>
                </a:solidFill>
                <a:latin typeface="Times New Roman" panose="02020603050405020304" pitchFamily="18" charset="0"/>
                <a:ea typeface="+mj-ea"/>
                <a:cs typeface="Times New Roman" panose="02020603050405020304" pitchFamily="18" charset="0"/>
              </a:rPr>
              <a:t>深度自动编码机</a:t>
            </a:r>
            <a:r>
              <a:rPr lang="zh-CN" altLang="en-US" sz="1800" dirty="0">
                <a:latin typeface="Times New Roman" panose="02020603050405020304" pitchFamily="18" charset="0"/>
                <a:ea typeface="+mj-ea"/>
                <a:cs typeface="Times New Roman" panose="02020603050405020304" pitchFamily="18" charset="0"/>
              </a:rPr>
              <a:t>（</a:t>
            </a:r>
            <a:r>
              <a:rPr lang="en-US" altLang="zh-CN" sz="1800" dirty="0">
                <a:latin typeface="Times New Roman" panose="02020603050405020304" pitchFamily="18" charset="0"/>
                <a:ea typeface="+mj-ea"/>
                <a:cs typeface="Times New Roman" panose="02020603050405020304" pitchFamily="18" charset="0"/>
              </a:rPr>
              <a:t>Deep </a:t>
            </a:r>
            <a:r>
              <a:rPr lang="en-US" altLang="zh-CN" sz="1800" dirty="0" err="1">
                <a:latin typeface="Times New Roman" panose="02020603050405020304" pitchFamily="18" charset="0"/>
                <a:ea typeface="+mj-ea"/>
                <a:cs typeface="Times New Roman" panose="02020603050405020304" pitchFamily="18" charset="0"/>
              </a:rPr>
              <a:t>AutoEncoder</a:t>
            </a:r>
            <a:r>
              <a:rPr lang="zh-CN" altLang="en-US" sz="1800" dirty="0">
                <a:latin typeface="Times New Roman" panose="02020603050405020304" pitchFamily="18" charset="0"/>
                <a:ea typeface="+mj-ea"/>
                <a:cs typeface="Times New Roman" panose="02020603050405020304" pitchFamily="18" charset="0"/>
              </a:rPr>
              <a:t>，</a:t>
            </a:r>
            <a:r>
              <a:rPr lang="en-US" altLang="zh-CN" sz="1800" dirty="0">
                <a:latin typeface="Times New Roman" panose="02020603050405020304" pitchFamily="18" charset="0"/>
                <a:ea typeface="+mj-ea"/>
                <a:cs typeface="Times New Roman" panose="02020603050405020304" pitchFamily="18" charset="0"/>
              </a:rPr>
              <a:t>DAE</a:t>
            </a:r>
            <a:r>
              <a:rPr lang="zh-CN" altLang="en-US" sz="1800" dirty="0">
                <a:latin typeface="Times New Roman" panose="02020603050405020304" pitchFamily="18" charset="0"/>
                <a:ea typeface="+mj-ea"/>
                <a:cs typeface="Times New Roman" panose="02020603050405020304" pitchFamily="18" charset="0"/>
              </a:rPr>
              <a:t>）的预训练</a:t>
            </a:r>
            <a:endParaRPr lang="en-US" altLang="zh-CN" sz="1800" dirty="0">
              <a:latin typeface="Times New Roman" panose="02020603050405020304" pitchFamily="18" charset="0"/>
              <a:ea typeface="+mj-ea"/>
              <a:cs typeface="Times New Roman" panose="02020603050405020304" pitchFamily="18" charset="0"/>
            </a:endParaRPr>
          </a:p>
        </p:txBody>
      </p:sp>
    </p:spTree>
    <p:extLst>
      <p:ext uri="{BB962C8B-B14F-4D97-AF65-F5344CB8AC3E}">
        <p14:creationId xmlns:p14="http://schemas.microsoft.com/office/powerpoint/2010/main" val="1045704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24611">
                                            <p:txEl>
                                              <p:pRg st="0" end="0"/>
                                            </p:txEl>
                                          </p:spTgt>
                                        </p:tgtEl>
                                        <p:attrNameLst>
                                          <p:attrName>style.visibility</p:attrName>
                                        </p:attrNameLst>
                                      </p:cBhvr>
                                      <p:to>
                                        <p:strVal val="visible"/>
                                      </p:to>
                                    </p:set>
                                    <p:animEffect transition="in" filter="wipe(up)">
                                      <p:cBhvr>
                                        <p:cTn id="7" dur="500"/>
                                        <p:tgtEl>
                                          <p:spTgt spid="3246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324611">
                                            <p:txEl>
                                              <p:pRg st="1" end="1"/>
                                            </p:txEl>
                                          </p:spTgt>
                                        </p:tgtEl>
                                        <p:attrNameLst>
                                          <p:attrName>style.visibility</p:attrName>
                                        </p:attrNameLst>
                                      </p:cBhvr>
                                      <p:to>
                                        <p:strVal val="visible"/>
                                      </p:to>
                                    </p:set>
                                    <p:animEffect transition="in" filter="wipe(up)">
                                      <p:cBhvr>
                                        <p:cTn id="12" dur="500"/>
                                        <p:tgtEl>
                                          <p:spTgt spid="32461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324611">
                                            <p:txEl>
                                              <p:pRg st="2" end="2"/>
                                            </p:txEl>
                                          </p:spTgt>
                                        </p:tgtEl>
                                        <p:attrNameLst>
                                          <p:attrName>style.visibility</p:attrName>
                                        </p:attrNameLst>
                                      </p:cBhvr>
                                      <p:to>
                                        <p:strVal val="visible"/>
                                      </p:to>
                                    </p:set>
                                    <p:animEffect transition="in" filter="wipe(up)">
                                      <p:cBhvr>
                                        <p:cTn id="17" dur="500"/>
                                        <p:tgtEl>
                                          <p:spTgt spid="32461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324611">
                                            <p:txEl>
                                              <p:pRg st="3" end="3"/>
                                            </p:txEl>
                                          </p:spTgt>
                                        </p:tgtEl>
                                        <p:attrNameLst>
                                          <p:attrName>style.visibility</p:attrName>
                                        </p:attrNameLst>
                                      </p:cBhvr>
                                      <p:to>
                                        <p:strVal val="visible"/>
                                      </p:to>
                                    </p:set>
                                    <p:animEffect transition="in" filter="wipe(up)">
                                      <p:cBhvr>
                                        <p:cTn id="22" dur="500"/>
                                        <p:tgtEl>
                                          <p:spTgt spid="324611">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324611">
                                            <p:txEl>
                                              <p:pRg st="4" end="4"/>
                                            </p:txEl>
                                          </p:spTgt>
                                        </p:tgtEl>
                                        <p:attrNameLst>
                                          <p:attrName>style.visibility</p:attrName>
                                        </p:attrNameLst>
                                      </p:cBhvr>
                                      <p:to>
                                        <p:strVal val="visible"/>
                                      </p:to>
                                    </p:set>
                                    <p:animEffect transition="in" filter="wipe(up)">
                                      <p:cBhvr>
                                        <p:cTn id="27" dur="500"/>
                                        <p:tgtEl>
                                          <p:spTgt spid="324611">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324611">
                                            <p:txEl>
                                              <p:pRg st="5" end="5"/>
                                            </p:txEl>
                                          </p:spTgt>
                                        </p:tgtEl>
                                        <p:attrNameLst>
                                          <p:attrName>style.visibility</p:attrName>
                                        </p:attrNameLst>
                                      </p:cBhvr>
                                      <p:to>
                                        <p:strVal val="visible"/>
                                      </p:to>
                                    </p:set>
                                    <p:animEffect transition="in" filter="wipe(up)">
                                      <p:cBhvr>
                                        <p:cTn id="32" dur="500"/>
                                        <p:tgtEl>
                                          <p:spTgt spid="324611">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标题 1"/>
          <p:cNvSpPr>
            <a:spLocks noGrp="1"/>
          </p:cNvSpPr>
          <p:nvPr>
            <p:ph type="title"/>
          </p:nvPr>
        </p:nvSpPr>
        <p:spPr/>
        <p:txBody>
          <a:bodyPr/>
          <a:lstStyle/>
          <a:p>
            <a:r>
              <a:rPr lang="zh-CN" altLang="en-US" dirty="0"/>
              <a:t>语音识别算法</a:t>
            </a:r>
            <a:r>
              <a:rPr lang="en-US" altLang="zh-CN" dirty="0"/>
              <a:t>:DNN-HMM</a:t>
            </a:r>
            <a:endParaRPr lang="zh-CN" altLang="en-US" dirty="0"/>
          </a:p>
        </p:txBody>
      </p:sp>
      <p:sp>
        <p:nvSpPr>
          <p:cNvPr id="324611" name="内容占位符 2"/>
          <p:cNvSpPr>
            <a:spLocks noGrp="1"/>
          </p:cNvSpPr>
          <p:nvPr>
            <p:ph idx="1"/>
          </p:nvPr>
        </p:nvSpPr>
        <p:spPr>
          <a:xfrm>
            <a:off x="457200" y="1341438"/>
            <a:ext cx="8291264" cy="5256212"/>
          </a:xfrm>
        </p:spPr>
        <p:txBody>
          <a:bodyPr/>
          <a:lstStyle/>
          <a:p>
            <a:pPr>
              <a:lnSpc>
                <a:spcPct val="150000"/>
              </a:lnSpc>
              <a:spcBef>
                <a:spcPts val="400"/>
              </a:spcBef>
              <a:spcAft>
                <a:spcPts val="400"/>
              </a:spcAft>
              <a:buFont typeface="Wingdings" panose="05000000000000000000" pitchFamily="2" charset="2"/>
              <a:buChar char="p"/>
            </a:pP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基于</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DBN</a:t>
            </a: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的预训练</a:t>
            </a:r>
            <a:endParaRPr lang="en-US" altLang="zh-CN" sz="2400" dirty="0">
              <a:latin typeface="Times New Roman" panose="02020603050405020304" pitchFamily="18" charset="0"/>
              <a:ea typeface="黑体" panose="02010609060101010101" pitchFamily="49" charset="-122"/>
              <a:cs typeface="Times New Roman" panose="02020603050405020304" pitchFamily="18" charset="0"/>
            </a:endParaRPr>
          </a:p>
          <a:p>
            <a:pPr lvl="1">
              <a:lnSpc>
                <a:spcPct val="150000"/>
              </a:lnSpc>
              <a:spcBef>
                <a:spcPts val="400"/>
              </a:spcBef>
              <a:spcAft>
                <a:spcPts val="400"/>
              </a:spcAft>
              <a:buFont typeface="Wingdings" panose="05000000000000000000" pitchFamily="2" charset="2"/>
              <a:buChar char="ü"/>
            </a:pPr>
            <a:r>
              <a:rPr lang="zh-CN" altLang="en-US" sz="2400" dirty="0"/>
              <a:t>是一个</a:t>
            </a:r>
            <a:r>
              <a:rPr lang="zh-CN" altLang="en-US" sz="2400" dirty="0">
                <a:solidFill>
                  <a:srgbClr val="0070C0"/>
                </a:solidFill>
              </a:rPr>
              <a:t>无</a:t>
            </a:r>
            <a:r>
              <a:rPr lang="zh-CN" altLang="zh-CN" sz="2400" dirty="0">
                <a:solidFill>
                  <a:srgbClr val="0070C0"/>
                </a:solidFill>
              </a:rPr>
              <a:t>监督逐层</a:t>
            </a:r>
            <a:r>
              <a:rPr lang="zh-CN" altLang="zh-CN" sz="2400" dirty="0"/>
              <a:t>预训练算法</a:t>
            </a:r>
            <a:endParaRPr lang="en-US" altLang="zh-CN" sz="2400" dirty="0"/>
          </a:p>
          <a:p>
            <a:pPr lvl="1">
              <a:lnSpc>
                <a:spcPct val="150000"/>
              </a:lnSpc>
              <a:spcBef>
                <a:spcPts val="400"/>
              </a:spcBef>
              <a:spcAft>
                <a:spcPts val="400"/>
              </a:spcAft>
              <a:buFont typeface="Wingdings" panose="05000000000000000000" pitchFamily="2" charset="2"/>
              <a:buChar char="ü"/>
            </a:pPr>
            <a:r>
              <a:rPr lang="zh-CN" altLang="zh-CN" sz="2400" dirty="0"/>
              <a:t>相当于在权重参数空间寻找一个相对合理的</a:t>
            </a:r>
            <a:r>
              <a:rPr lang="zh-CN" altLang="en-US" sz="2400" dirty="0"/>
              <a:t>初值</a:t>
            </a:r>
            <a:r>
              <a:rPr lang="zh-CN" altLang="zh-CN" sz="2400" dirty="0"/>
              <a:t>，以此来减少算法陷入局部最优的可能性。</a:t>
            </a:r>
            <a:endParaRPr lang="en-US" altLang="zh-CN" sz="2400" dirty="0"/>
          </a:p>
          <a:p>
            <a:pPr lvl="1">
              <a:lnSpc>
                <a:spcPct val="150000"/>
              </a:lnSpc>
              <a:spcBef>
                <a:spcPts val="400"/>
              </a:spcBef>
              <a:spcAft>
                <a:spcPts val="400"/>
              </a:spcAft>
              <a:buFont typeface="Wingdings" panose="05000000000000000000" pitchFamily="2" charset="2"/>
              <a:buChar char="ü"/>
            </a:pPr>
            <a:r>
              <a:rPr lang="zh-CN" altLang="zh-CN" sz="2400" dirty="0"/>
              <a:t>预训练步骤完成后，可以用</a:t>
            </a:r>
            <a:r>
              <a:rPr lang="en-US" altLang="zh-CN" sz="2400" dirty="0"/>
              <a:t>DBN</a:t>
            </a:r>
            <a:r>
              <a:rPr lang="zh-CN" altLang="en-US" sz="2400" dirty="0"/>
              <a:t>的</a:t>
            </a:r>
            <a:r>
              <a:rPr lang="zh-CN" altLang="zh-CN" sz="2400" dirty="0"/>
              <a:t>权重参数对一个标准前馈</a:t>
            </a:r>
            <a:r>
              <a:rPr lang="en-US" altLang="zh-CN" sz="2400" dirty="0"/>
              <a:t>DNN</a:t>
            </a:r>
            <a:r>
              <a:rPr lang="zh-CN" altLang="zh-CN" sz="2400" dirty="0"/>
              <a:t>进行初始化，之后就可以用</a:t>
            </a:r>
            <a:r>
              <a:rPr lang="en-US" altLang="zh-CN" sz="2400" dirty="0"/>
              <a:t>BP</a:t>
            </a:r>
            <a:r>
              <a:rPr lang="zh-CN" altLang="zh-CN" sz="2400" dirty="0"/>
              <a:t>算法对</a:t>
            </a:r>
            <a:r>
              <a:rPr lang="en-US" altLang="zh-CN" sz="2400" dirty="0"/>
              <a:t>DNN</a:t>
            </a:r>
            <a:r>
              <a:rPr lang="zh-CN" altLang="zh-CN" sz="2400" dirty="0"/>
              <a:t>网络权重参数进行精细调整。</a:t>
            </a:r>
            <a:endParaRPr lang="en-US" altLang="zh-CN" sz="1800" dirty="0">
              <a:latin typeface="Times New Roman" panose="02020603050405020304" pitchFamily="18" charset="0"/>
              <a:ea typeface="+mj-ea"/>
              <a:cs typeface="Times New Roman" panose="02020603050405020304" pitchFamily="18" charset="0"/>
            </a:endParaRPr>
          </a:p>
        </p:txBody>
      </p:sp>
    </p:spTree>
    <p:extLst>
      <p:ext uri="{BB962C8B-B14F-4D97-AF65-F5344CB8AC3E}">
        <p14:creationId xmlns:p14="http://schemas.microsoft.com/office/powerpoint/2010/main" val="2707018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24611">
                                            <p:txEl>
                                              <p:pRg st="0" end="0"/>
                                            </p:txEl>
                                          </p:spTgt>
                                        </p:tgtEl>
                                        <p:attrNameLst>
                                          <p:attrName>style.visibility</p:attrName>
                                        </p:attrNameLst>
                                      </p:cBhvr>
                                      <p:to>
                                        <p:strVal val="visible"/>
                                      </p:to>
                                    </p:set>
                                    <p:animEffect transition="in" filter="wipe(up)">
                                      <p:cBhvr>
                                        <p:cTn id="7" dur="500"/>
                                        <p:tgtEl>
                                          <p:spTgt spid="3246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324611">
                                            <p:txEl>
                                              <p:pRg st="1" end="1"/>
                                            </p:txEl>
                                          </p:spTgt>
                                        </p:tgtEl>
                                        <p:attrNameLst>
                                          <p:attrName>style.visibility</p:attrName>
                                        </p:attrNameLst>
                                      </p:cBhvr>
                                      <p:to>
                                        <p:strVal val="visible"/>
                                      </p:to>
                                    </p:set>
                                    <p:animEffect transition="in" filter="wipe(up)">
                                      <p:cBhvr>
                                        <p:cTn id="12" dur="500"/>
                                        <p:tgtEl>
                                          <p:spTgt spid="32461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324611">
                                            <p:txEl>
                                              <p:pRg st="2" end="2"/>
                                            </p:txEl>
                                          </p:spTgt>
                                        </p:tgtEl>
                                        <p:attrNameLst>
                                          <p:attrName>style.visibility</p:attrName>
                                        </p:attrNameLst>
                                      </p:cBhvr>
                                      <p:to>
                                        <p:strVal val="visible"/>
                                      </p:to>
                                    </p:set>
                                    <p:animEffect transition="in" filter="wipe(up)">
                                      <p:cBhvr>
                                        <p:cTn id="17" dur="500"/>
                                        <p:tgtEl>
                                          <p:spTgt spid="32461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324611">
                                            <p:txEl>
                                              <p:pRg st="3" end="3"/>
                                            </p:txEl>
                                          </p:spTgt>
                                        </p:tgtEl>
                                        <p:attrNameLst>
                                          <p:attrName>style.visibility</p:attrName>
                                        </p:attrNameLst>
                                      </p:cBhvr>
                                      <p:to>
                                        <p:strVal val="visible"/>
                                      </p:to>
                                    </p:set>
                                    <p:animEffect transition="in" filter="wipe(up)">
                                      <p:cBhvr>
                                        <p:cTn id="22" dur="500"/>
                                        <p:tgtEl>
                                          <p:spTgt spid="32461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630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500" y="2000250"/>
            <a:ext cx="7802563" cy="4144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6306" name="标题 1"/>
          <p:cNvSpPr>
            <a:spLocks noGrp="1"/>
          </p:cNvSpPr>
          <p:nvPr>
            <p:ph type="title"/>
          </p:nvPr>
        </p:nvSpPr>
        <p:spPr/>
        <p:txBody>
          <a:bodyPr/>
          <a:lstStyle/>
          <a:p>
            <a:r>
              <a:rPr lang="zh-CN" altLang="en-US" dirty="0"/>
              <a:t>语音识别算法</a:t>
            </a:r>
            <a:r>
              <a:rPr lang="en-US" altLang="zh-CN" dirty="0"/>
              <a:t>:DNN-HMM</a:t>
            </a:r>
            <a:endParaRPr lang="zh-CN" altLang="en-US" dirty="0"/>
          </a:p>
        </p:txBody>
      </p:sp>
      <p:sp>
        <p:nvSpPr>
          <p:cNvPr id="6" name="内容占位符 2"/>
          <p:cNvSpPr txBox="1">
            <a:spLocks/>
          </p:cNvSpPr>
          <p:nvPr/>
        </p:nvSpPr>
        <p:spPr>
          <a:xfrm>
            <a:off x="285750" y="1428750"/>
            <a:ext cx="8358188" cy="5000625"/>
          </a:xfrm>
          <a:prstGeom prst="rect">
            <a:avLst/>
          </a:prstGeom>
        </p:spPr>
        <p:txBody>
          <a:bodyPr/>
          <a:lstStyle/>
          <a:p>
            <a:pPr marL="342900" indent="-342900">
              <a:spcBef>
                <a:spcPct val="20000"/>
              </a:spcBef>
              <a:buClr>
                <a:srgbClr val="FF3300"/>
              </a:buClr>
              <a:buFont typeface="Wingdings" pitchFamily="2" charset="2"/>
              <a:buChar char="n"/>
              <a:defRPr/>
            </a:pPr>
            <a:r>
              <a:rPr lang="en-US" altLang="zh-CN" sz="3200" kern="0" dirty="0">
                <a:latin typeface="+mn-lt"/>
                <a:ea typeface="+mn-ea"/>
              </a:rPr>
              <a:t>DBN: </a:t>
            </a:r>
            <a:r>
              <a:rPr lang="zh-CN" altLang="en-US" sz="2400" kern="0" dirty="0">
                <a:latin typeface="+mn-lt"/>
                <a:ea typeface="+mn-ea"/>
              </a:rPr>
              <a:t>由多个受限玻尔兹曼机（</a:t>
            </a:r>
            <a:r>
              <a:rPr lang="en-US" altLang="zh-CN" sz="2400" kern="0" dirty="0">
                <a:latin typeface="+mn-lt"/>
                <a:ea typeface="+mn-ea"/>
              </a:rPr>
              <a:t>Restricted Boltzmann Machines</a:t>
            </a:r>
            <a:r>
              <a:rPr lang="zh-CN" altLang="en-US" sz="2400" kern="0" dirty="0">
                <a:latin typeface="+mn-lt"/>
                <a:ea typeface="+mn-ea"/>
              </a:rPr>
              <a:t>，</a:t>
            </a:r>
            <a:r>
              <a:rPr lang="en-US" altLang="zh-CN" sz="2400" kern="0" dirty="0">
                <a:latin typeface="+mn-lt"/>
                <a:ea typeface="+mn-ea"/>
              </a:rPr>
              <a:t>RBM</a:t>
            </a:r>
            <a:r>
              <a:rPr lang="zh-CN" altLang="en-US" sz="2400" kern="0" dirty="0">
                <a:latin typeface="+mn-lt"/>
                <a:ea typeface="+mn-ea"/>
              </a:rPr>
              <a:t>）层堆叠而成</a:t>
            </a:r>
            <a:endParaRPr lang="en-US" altLang="zh-CN" sz="2400" kern="0" dirty="0">
              <a:solidFill>
                <a:schemeClr val="accent2"/>
              </a:solidFill>
              <a:latin typeface="+mn-lt"/>
              <a:ea typeface="+mn-ea"/>
            </a:endParaRPr>
          </a:p>
        </p:txBody>
      </p:sp>
    </p:spTree>
    <p:extLst>
      <p:ext uri="{BB962C8B-B14F-4D97-AF65-F5344CB8AC3E}">
        <p14:creationId xmlns:p14="http://schemas.microsoft.com/office/powerpoint/2010/main" val="388981541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标题 1"/>
          <p:cNvSpPr>
            <a:spLocks noGrp="1"/>
          </p:cNvSpPr>
          <p:nvPr>
            <p:ph type="title"/>
          </p:nvPr>
        </p:nvSpPr>
        <p:spPr/>
        <p:txBody>
          <a:bodyPr/>
          <a:lstStyle/>
          <a:p>
            <a:r>
              <a:rPr lang="zh-CN" altLang="en-US" dirty="0"/>
              <a:t>语音识别算法</a:t>
            </a:r>
            <a:r>
              <a:rPr lang="en-US" altLang="zh-CN" dirty="0"/>
              <a:t>:DNN-HMM</a:t>
            </a:r>
            <a:endParaRPr lang="zh-CN" altLang="en-US" dirty="0"/>
          </a:p>
        </p:txBody>
      </p:sp>
      <p:sp>
        <p:nvSpPr>
          <p:cNvPr id="6" name="内容占位符 2"/>
          <p:cNvSpPr txBox="1">
            <a:spLocks/>
          </p:cNvSpPr>
          <p:nvPr/>
        </p:nvSpPr>
        <p:spPr>
          <a:xfrm>
            <a:off x="285750" y="1428750"/>
            <a:ext cx="8358188" cy="5000625"/>
          </a:xfrm>
          <a:prstGeom prst="rect">
            <a:avLst/>
          </a:prstGeom>
        </p:spPr>
        <p:txBody>
          <a:bodyPr/>
          <a:lstStyle/>
          <a:p>
            <a:pPr marL="342900" indent="-342900">
              <a:spcBef>
                <a:spcPct val="20000"/>
              </a:spcBef>
              <a:buClr>
                <a:srgbClr val="FF3300"/>
              </a:buClr>
              <a:buFont typeface="Wingdings" pitchFamily="2" charset="2"/>
              <a:buChar char="n"/>
              <a:defRPr/>
            </a:pPr>
            <a:r>
              <a:rPr lang="en-US" altLang="zh-CN" sz="3200" kern="0" dirty="0">
                <a:latin typeface="+mn-lt"/>
                <a:ea typeface="+mn-ea"/>
              </a:rPr>
              <a:t>RBM</a:t>
            </a:r>
            <a:r>
              <a:rPr lang="zh-CN" altLang="en-US" sz="3200" kern="0" dirty="0">
                <a:latin typeface="+mn-lt"/>
                <a:ea typeface="+mn-ea"/>
              </a:rPr>
              <a:t>：</a:t>
            </a:r>
            <a:endParaRPr lang="en-US" altLang="zh-CN" sz="3200" kern="0" dirty="0">
              <a:latin typeface="+mn-lt"/>
              <a:ea typeface="+mn-ea"/>
            </a:endParaRPr>
          </a:p>
        </p:txBody>
      </p:sp>
      <p:pic>
        <p:nvPicPr>
          <p:cNvPr id="227332" name="图片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3188" y="2492375"/>
            <a:ext cx="4468812" cy="195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7333" name="图片 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754563" y="1916113"/>
            <a:ext cx="4329112" cy="2300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图片 3"/>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755650" y="5300663"/>
            <a:ext cx="1952625" cy="60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 name="组合 2"/>
          <p:cNvGrpSpPr>
            <a:grpSpLocks/>
          </p:cNvGrpSpPr>
          <p:nvPr/>
        </p:nvGrpSpPr>
        <p:grpSpPr bwMode="auto">
          <a:xfrm>
            <a:off x="4449763" y="4910138"/>
            <a:ext cx="2819400" cy="1381125"/>
            <a:chOff x="4449763" y="4910138"/>
            <a:chExt cx="2819400" cy="1381125"/>
          </a:xfrm>
        </p:grpSpPr>
        <p:grpSp>
          <p:nvGrpSpPr>
            <p:cNvPr id="227336" name="组合 4"/>
            <p:cNvGrpSpPr>
              <a:grpSpLocks/>
            </p:cNvGrpSpPr>
            <p:nvPr/>
          </p:nvGrpSpPr>
          <p:grpSpPr bwMode="auto">
            <a:xfrm>
              <a:off x="4449763" y="4910138"/>
              <a:ext cx="2819400" cy="1381125"/>
              <a:chOff x="4932040" y="4793104"/>
              <a:chExt cx="2819400" cy="1381125"/>
            </a:xfrm>
          </p:grpSpPr>
          <p:pic>
            <p:nvPicPr>
              <p:cNvPr id="227338"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03477" y="5150292"/>
                <a:ext cx="2509838"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7339" name="Picture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46352" y="5650354"/>
                <a:ext cx="260508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7340" name="TextBox 6"/>
              <p:cNvSpPr txBox="1">
                <a:spLocks noChangeArrowheads="1"/>
              </p:cNvSpPr>
              <p:nvPr/>
            </p:nvSpPr>
            <p:spPr bwMode="auto">
              <a:xfrm>
                <a:off x="4932040" y="4793104"/>
                <a:ext cx="14081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1800" b="1"/>
                  <a:t>伯努利</a:t>
                </a:r>
                <a:r>
                  <a:rPr lang="en-US" altLang="zh-CN" sz="1800" b="1"/>
                  <a:t>RBM</a:t>
                </a:r>
                <a:endParaRPr lang="zh-CN" altLang="en-US" sz="1800" b="1"/>
              </a:p>
            </p:txBody>
          </p:sp>
        </p:grpSp>
        <p:graphicFrame>
          <p:nvGraphicFramePr>
            <p:cNvPr id="227337" name="对象 1"/>
            <p:cNvGraphicFramePr>
              <a:graphicFrameLocks noChangeAspect="1"/>
            </p:cNvGraphicFramePr>
            <p:nvPr/>
          </p:nvGraphicFramePr>
          <p:xfrm>
            <a:off x="6745288" y="5411788"/>
            <a:ext cx="236537" cy="249237"/>
          </p:xfrm>
          <a:graphic>
            <a:graphicData uri="http://schemas.openxmlformats.org/presentationml/2006/ole">
              <mc:AlternateContent xmlns:mc="http://schemas.openxmlformats.org/markup-compatibility/2006">
                <mc:Choice xmlns:v="urn:schemas-microsoft-com:vml" Requires="v">
                  <p:oleObj spid="_x0000_s133160" name="公式" r:id="rId8" imgW="228600" imgH="241300" progId="Equation.3">
                    <p:embed/>
                  </p:oleObj>
                </mc:Choice>
                <mc:Fallback>
                  <p:oleObj name="公式" r:id="rId8" imgW="228600" imgH="24130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745288" y="5411788"/>
                          <a:ext cx="236537" cy="249237"/>
                        </a:xfrm>
                        <a:prstGeom prst="rect">
                          <a:avLst/>
                        </a:prstGeom>
                        <a:solidFill>
                          <a:schemeClr val="bg1"/>
                        </a:solidFill>
                      </p:spPr>
                    </p:pic>
                  </p:oleObj>
                </mc:Fallback>
              </mc:AlternateContent>
            </a:graphicData>
          </a:graphic>
        </p:graphicFrame>
      </p:grpSp>
    </p:spTree>
    <p:extLst>
      <p:ext uri="{BB962C8B-B14F-4D97-AF65-F5344CB8AC3E}">
        <p14:creationId xmlns:p14="http://schemas.microsoft.com/office/powerpoint/2010/main" val="173348959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up)">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标题 1"/>
          <p:cNvSpPr>
            <a:spLocks noGrp="1"/>
          </p:cNvSpPr>
          <p:nvPr>
            <p:ph type="title"/>
          </p:nvPr>
        </p:nvSpPr>
        <p:spPr/>
        <p:txBody>
          <a:bodyPr/>
          <a:lstStyle/>
          <a:p>
            <a:r>
              <a:rPr lang="zh-CN" altLang="en-US" dirty="0"/>
              <a:t>语音识别算法</a:t>
            </a:r>
            <a:r>
              <a:rPr lang="en-US" altLang="zh-CN" dirty="0"/>
              <a:t>:DNN-HMM</a:t>
            </a:r>
            <a:endParaRPr lang="zh-CN" altLang="en-US" dirty="0"/>
          </a:p>
        </p:txBody>
      </p:sp>
      <p:sp>
        <p:nvSpPr>
          <p:cNvPr id="6" name="内容占位符 2"/>
          <p:cNvSpPr txBox="1">
            <a:spLocks/>
          </p:cNvSpPr>
          <p:nvPr/>
        </p:nvSpPr>
        <p:spPr>
          <a:xfrm>
            <a:off x="285750" y="1428750"/>
            <a:ext cx="8358188" cy="5000625"/>
          </a:xfrm>
          <a:prstGeom prst="rect">
            <a:avLst/>
          </a:prstGeom>
        </p:spPr>
        <p:txBody>
          <a:bodyPr/>
          <a:lstStyle/>
          <a:p>
            <a:pPr marL="342900" indent="-342900">
              <a:spcBef>
                <a:spcPct val="20000"/>
              </a:spcBef>
              <a:buClr>
                <a:srgbClr val="FF3300"/>
              </a:buClr>
              <a:buFont typeface="Wingdings" pitchFamily="2" charset="2"/>
              <a:buChar char="n"/>
              <a:defRPr/>
            </a:pPr>
            <a:r>
              <a:rPr lang="en-US" altLang="zh-CN" sz="3200" kern="0" dirty="0">
                <a:latin typeface="+mn-lt"/>
                <a:ea typeface="+mn-ea"/>
              </a:rPr>
              <a:t>RBM</a:t>
            </a:r>
            <a:r>
              <a:rPr lang="zh-CN" altLang="en-US" sz="3200" kern="0" dirty="0">
                <a:latin typeface="+mn-lt"/>
                <a:ea typeface="+mn-ea"/>
              </a:rPr>
              <a:t>：</a:t>
            </a:r>
            <a:endParaRPr lang="en-US" altLang="zh-CN" sz="3200" kern="0" dirty="0">
              <a:latin typeface="+mn-lt"/>
              <a:ea typeface="+mn-ea"/>
            </a:endParaRPr>
          </a:p>
          <a:p>
            <a:pPr marL="800100" lvl="1" indent="-342900">
              <a:spcBef>
                <a:spcPct val="20000"/>
              </a:spcBef>
              <a:spcAft>
                <a:spcPts val="600"/>
              </a:spcAft>
              <a:buFont typeface="Wingdings" pitchFamily="2" charset="2"/>
              <a:buChar char="Ø"/>
              <a:defRPr/>
            </a:pPr>
            <a:r>
              <a:rPr lang="zh-CN" altLang="en-US" sz="2400" dirty="0">
                <a:latin typeface="Times New Roman" panose="02020603050405020304" pitchFamily="18" charset="0"/>
                <a:cs typeface="Times New Roman" panose="02020603050405020304" pitchFamily="18" charset="0"/>
              </a:rPr>
              <a:t>一种概率生成模型</a:t>
            </a:r>
            <a:r>
              <a:rPr lang="en-US" sz="2400" dirty="0">
                <a:latin typeface="Times New Roman" panose="02020603050405020304" pitchFamily="18" charset="0"/>
                <a:cs typeface="Times New Roman" panose="02020603050405020304" pitchFamily="18" charset="0"/>
              </a:rPr>
              <a:t>(Probabilistic Generative Model) </a:t>
            </a:r>
          </a:p>
          <a:p>
            <a:pPr marL="800100" lvl="1" indent="-342900">
              <a:spcBef>
                <a:spcPct val="20000"/>
              </a:spcBef>
              <a:spcAft>
                <a:spcPts val="600"/>
              </a:spcAft>
              <a:buFont typeface="Wingdings" pitchFamily="2" charset="2"/>
              <a:buChar char="Ø"/>
              <a:defRPr/>
            </a:pPr>
            <a:r>
              <a:rPr lang="zh-CN" altLang="en-US" sz="2400" dirty="0">
                <a:latin typeface="Times New Roman" panose="02020603050405020304" pitchFamily="18" charset="0"/>
                <a:cs typeface="Times New Roman" panose="02020603050405020304" pitchFamily="18" charset="0"/>
              </a:rPr>
              <a:t>是一种具有特殊结构的马尔科夫随机场</a:t>
            </a:r>
            <a:r>
              <a:rPr lang="en-US" altLang="zh-CN" sz="2400" dirty="0">
                <a:latin typeface="Times New Roman" panose="02020603050405020304" pitchFamily="18" charset="0"/>
                <a:cs typeface="Times New Roman" panose="02020603050405020304" pitchFamily="18" charset="0"/>
              </a:rPr>
              <a:t>(Markov random field, MRF)</a:t>
            </a:r>
          </a:p>
          <a:p>
            <a:pPr marL="800100" lvl="1" indent="-342900">
              <a:spcBef>
                <a:spcPct val="20000"/>
              </a:spcBef>
              <a:spcAft>
                <a:spcPts val="600"/>
              </a:spcAft>
              <a:buFont typeface="Wingdings" pitchFamily="2" charset="2"/>
              <a:buChar char="Ø"/>
              <a:defRPr/>
            </a:pPr>
            <a:r>
              <a:rPr lang="zh-CN" altLang="en-US" sz="2400" dirty="0">
                <a:latin typeface="Times New Roman" panose="02020603050405020304" pitchFamily="18" charset="0"/>
                <a:cs typeface="Times New Roman" panose="02020603050405020304" pitchFamily="18" charset="0"/>
              </a:rPr>
              <a:t>隐层抓取输入向量中的高阶统计相关性来解释和发现环境输入的向量中包含的潜在规律</a:t>
            </a:r>
          </a:p>
          <a:p>
            <a:pPr marL="800100" lvl="1" indent="-342900">
              <a:spcBef>
                <a:spcPct val="20000"/>
              </a:spcBef>
              <a:spcAft>
                <a:spcPts val="600"/>
              </a:spcAft>
              <a:buFont typeface="Wingdings" pitchFamily="2" charset="2"/>
              <a:buChar char="Ø"/>
              <a:defRPr/>
            </a:pPr>
            <a:r>
              <a:rPr lang="zh-CN" altLang="en-US" sz="2400" dirty="0">
                <a:latin typeface="Times New Roman" panose="02020603050405020304" pitchFamily="18" charset="0"/>
                <a:cs typeface="Times New Roman" panose="02020603050405020304" pitchFamily="18" charset="0"/>
              </a:rPr>
              <a:t>无监督学习过程</a:t>
            </a:r>
          </a:p>
          <a:p>
            <a:pPr marL="800100" lvl="1" indent="-342900">
              <a:spcBef>
                <a:spcPct val="20000"/>
              </a:spcBef>
              <a:spcAft>
                <a:spcPts val="600"/>
              </a:spcAft>
              <a:buFont typeface="Wingdings" pitchFamily="2" charset="2"/>
              <a:buChar char="Ø"/>
              <a:defRPr/>
            </a:pPr>
            <a:r>
              <a:rPr lang="zh-CN" altLang="en-US" sz="2400" dirty="0">
                <a:latin typeface="Times New Roman" panose="02020603050405020304" pitchFamily="18" charset="0"/>
                <a:cs typeface="Times New Roman" panose="02020603050405020304" pitchFamily="18" charset="0"/>
              </a:rPr>
              <a:t>基于统计力学理论提出的，是一个用能量函数导出的描述显层数据概率分布的模型，其模型参数可以使用最大似然准则进行学习</a:t>
            </a:r>
          </a:p>
          <a:p>
            <a:pPr marL="800100" lvl="1" indent="-342900">
              <a:spcBef>
                <a:spcPct val="20000"/>
              </a:spcBef>
              <a:spcAft>
                <a:spcPts val="600"/>
              </a:spcAft>
              <a:buFont typeface="Wingdings" pitchFamily="2" charset="2"/>
              <a:buChar char="Ø"/>
              <a:defRPr/>
            </a:pPr>
            <a:endParaRPr lang="zh-CN" altLang="en-US" sz="3200" kern="0" dirty="0">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80719413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Effect transition="in" filter="wipe(up)">
                                      <p:cBhvr>
                                        <p:cTn id="7" dur="500"/>
                                        <p:tgtEl>
                                          <p:spTgt spid="6">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wipe(up)">
                                      <p:cBhvr>
                                        <p:cTn id="12" dur="500"/>
                                        <p:tgtEl>
                                          <p:spTgt spid="6">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6">
                                            <p:txEl>
                                              <p:pRg st="3" end="3"/>
                                            </p:txEl>
                                          </p:spTgt>
                                        </p:tgtEl>
                                        <p:attrNameLst>
                                          <p:attrName>style.visibility</p:attrName>
                                        </p:attrNameLst>
                                      </p:cBhvr>
                                      <p:to>
                                        <p:strVal val="visible"/>
                                      </p:to>
                                    </p:set>
                                    <p:animEffect transition="in" filter="wipe(up)">
                                      <p:cBhvr>
                                        <p:cTn id="17" dur="500"/>
                                        <p:tgtEl>
                                          <p:spTgt spid="6">
                                            <p:txEl>
                                              <p:pRg st="3" end="3"/>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6">
                                            <p:txEl>
                                              <p:pRg st="4" end="4"/>
                                            </p:txEl>
                                          </p:spTgt>
                                        </p:tgtEl>
                                        <p:attrNameLst>
                                          <p:attrName>style.visibility</p:attrName>
                                        </p:attrNameLst>
                                      </p:cBhvr>
                                      <p:to>
                                        <p:strVal val="visible"/>
                                      </p:to>
                                    </p:set>
                                    <p:animEffect transition="in" filter="wipe(up)">
                                      <p:cBhvr>
                                        <p:cTn id="22" dur="500"/>
                                        <p:tgtEl>
                                          <p:spTgt spid="6">
                                            <p:txEl>
                                              <p:pRg st="4" end="4"/>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1" fill="hold"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animEffect transition="in" filter="wipe(up)">
                                      <p:cBhvr>
                                        <p:cTn id="27" dur="500"/>
                                        <p:tgtEl>
                                          <p:spTgt spid="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bldLvl="3"/>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8" name="标题 1"/>
          <p:cNvSpPr>
            <a:spLocks noGrp="1"/>
          </p:cNvSpPr>
          <p:nvPr>
            <p:ph type="title"/>
          </p:nvPr>
        </p:nvSpPr>
        <p:spPr/>
        <p:txBody>
          <a:bodyPr/>
          <a:lstStyle/>
          <a:p>
            <a:r>
              <a:rPr lang="zh-CN" altLang="en-US" dirty="0"/>
              <a:t>语音识别算法</a:t>
            </a:r>
            <a:r>
              <a:rPr lang="en-US" altLang="zh-CN" dirty="0"/>
              <a:t>:DNN-HMM</a:t>
            </a:r>
            <a:endParaRPr lang="zh-CN" altLang="en-US" dirty="0"/>
          </a:p>
        </p:txBody>
      </p:sp>
      <p:sp>
        <p:nvSpPr>
          <p:cNvPr id="6" name="内容占位符 2"/>
          <p:cNvSpPr txBox="1">
            <a:spLocks/>
          </p:cNvSpPr>
          <p:nvPr/>
        </p:nvSpPr>
        <p:spPr>
          <a:xfrm>
            <a:off x="285750" y="1428750"/>
            <a:ext cx="8358188" cy="5000625"/>
          </a:xfrm>
          <a:prstGeom prst="rect">
            <a:avLst/>
          </a:prstGeom>
        </p:spPr>
        <p:txBody>
          <a:bodyPr/>
          <a:lstStyle/>
          <a:p>
            <a:pPr marL="342900" indent="-342900">
              <a:spcBef>
                <a:spcPct val="20000"/>
              </a:spcBef>
              <a:buClr>
                <a:srgbClr val="FF3300"/>
              </a:buClr>
              <a:buFont typeface="Wingdings" pitchFamily="2" charset="2"/>
              <a:buChar char="n"/>
              <a:defRPr/>
            </a:pPr>
            <a:r>
              <a:rPr lang="en-US" altLang="zh-CN" sz="3200" kern="0" dirty="0">
                <a:latin typeface="+mn-lt"/>
                <a:ea typeface="+mn-ea"/>
              </a:rPr>
              <a:t>RBM</a:t>
            </a:r>
            <a:r>
              <a:rPr lang="zh-CN" altLang="en-US" sz="3200" kern="0" dirty="0">
                <a:latin typeface="+mn-lt"/>
                <a:ea typeface="+mn-ea"/>
              </a:rPr>
              <a:t>：</a:t>
            </a:r>
            <a:endParaRPr lang="en-US" altLang="zh-CN" sz="3200" kern="0" dirty="0">
              <a:latin typeface="+mn-lt"/>
              <a:ea typeface="+mn-ea"/>
            </a:endParaRPr>
          </a:p>
          <a:p>
            <a:pPr marL="800100" lvl="1" indent="-342900">
              <a:spcBef>
                <a:spcPct val="20000"/>
              </a:spcBef>
              <a:spcAft>
                <a:spcPts val="600"/>
              </a:spcAft>
              <a:buFont typeface="Wingdings" pitchFamily="2" charset="2"/>
              <a:buChar char="Ø"/>
              <a:defRPr/>
            </a:pPr>
            <a:r>
              <a:rPr lang="zh-CN" altLang="en-US" sz="2400" dirty="0">
                <a:latin typeface="Arial" charset="0"/>
              </a:rPr>
              <a:t>对一组给定的状态       ，</a:t>
            </a:r>
            <a:r>
              <a:rPr lang="zh-CN" altLang="en-US" sz="2400" b="1" dirty="0">
                <a:latin typeface="Arial" charset="0"/>
              </a:rPr>
              <a:t>伯努利</a:t>
            </a:r>
            <a:r>
              <a:rPr lang="en-US" altLang="zh-CN" sz="2400" dirty="0">
                <a:latin typeface="Arial" charset="0"/>
              </a:rPr>
              <a:t>RBM</a:t>
            </a:r>
            <a:r>
              <a:rPr lang="zh-CN" altLang="en-US" sz="2400" dirty="0">
                <a:latin typeface="Arial" charset="0"/>
              </a:rPr>
              <a:t>作为一个系统所具备的能量定义为：</a:t>
            </a:r>
            <a:endParaRPr lang="en-US" altLang="zh-CN" sz="2400" dirty="0">
              <a:latin typeface="Arial" charset="0"/>
            </a:endParaRPr>
          </a:p>
          <a:p>
            <a:pPr marL="800100" lvl="1" indent="-342900">
              <a:spcBef>
                <a:spcPct val="20000"/>
              </a:spcBef>
              <a:spcAft>
                <a:spcPts val="600"/>
              </a:spcAft>
              <a:buFont typeface="Wingdings" pitchFamily="2" charset="2"/>
              <a:buChar char="Ø"/>
              <a:defRPr/>
            </a:pPr>
            <a:endParaRPr lang="en-US" altLang="zh-CN" sz="2400" dirty="0">
              <a:latin typeface="Arial" charset="0"/>
            </a:endParaRPr>
          </a:p>
          <a:p>
            <a:pPr marL="800100" lvl="1" indent="-342900">
              <a:spcBef>
                <a:spcPct val="20000"/>
              </a:spcBef>
              <a:spcAft>
                <a:spcPts val="600"/>
              </a:spcAft>
              <a:buFont typeface="Wingdings" pitchFamily="2" charset="2"/>
              <a:buChar char="Ø"/>
              <a:defRPr/>
            </a:pPr>
            <a:endParaRPr lang="en-US" altLang="zh-CN" sz="2400" dirty="0">
              <a:latin typeface="Arial" charset="0"/>
            </a:endParaRPr>
          </a:p>
          <a:p>
            <a:pPr lvl="1">
              <a:spcBef>
                <a:spcPct val="20000"/>
              </a:spcBef>
              <a:spcAft>
                <a:spcPts val="600"/>
              </a:spcAft>
              <a:defRPr/>
            </a:pPr>
            <a:endParaRPr lang="en-US" altLang="zh-CN" sz="2400" dirty="0">
              <a:latin typeface="Arial" charset="0"/>
            </a:endParaRPr>
          </a:p>
        </p:txBody>
      </p:sp>
      <p:graphicFrame>
        <p:nvGraphicFramePr>
          <p:cNvPr id="382978" name="Object 2"/>
          <p:cNvGraphicFramePr>
            <a:graphicFrameLocks noChangeAspect="1"/>
          </p:cNvGraphicFramePr>
          <p:nvPr/>
        </p:nvGraphicFramePr>
        <p:xfrm>
          <a:off x="3643313" y="2071688"/>
          <a:ext cx="536575" cy="306387"/>
        </p:xfrm>
        <a:graphic>
          <a:graphicData uri="http://schemas.openxmlformats.org/presentationml/2006/ole">
            <mc:AlternateContent xmlns:mc="http://schemas.openxmlformats.org/markup-compatibility/2006">
              <mc:Choice xmlns:v="urn:schemas-microsoft-com:vml" Requires="v">
                <p:oleObj spid="_x0000_s134186" name="Equation" r:id="rId3" imgW="355292" imgH="203024" progId="">
                  <p:embed/>
                </p:oleObj>
              </mc:Choice>
              <mc:Fallback>
                <p:oleObj name="Equation" r:id="rId3" imgW="355292" imgH="203024"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43313" y="2071688"/>
                        <a:ext cx="536575" cy="306387"/>
                      </a:xfrm>
                      <a:prstGeom prst="rect">
                        <a:avLst/>
                      </a:prstGeom>
                      <a:solidFill>
                        <a:schemeClr val="bg1"/>
                      </a:solidFill>
                    </p:spPr>
                  </p:pic>
                </p:oleObj>
              </mc:Fallback>
            </mc:AlternateContent>
          </a:graphicData>
        </a:graphic>
      </p:graphicFrame>
      <p:pic>
        <p:nvPicPr>
          <p:cNvPr id="382979"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39752" y="3645024"/>
            <a:ext cx="4572000" cy="1119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矩形标注 6"/>
          <p:cNvSpPr/>
          <p:nvPr/>
        </p:nvSpPr>
        <p:spPr bwMode="auto">
          <a:xfrm>
            <a:off x="4464844" y="5301208"/>
            <a:ext cx="1512168" cy="355802"/>
          </a:xfrm>
          <a:prstGeom prst="wedgeRectCallout">
            <a:avLst>
              <a:gd name="adj1" fmla="val -16555"/>
              <a:gd name="adj2" fmla="val -180028"/>
            </a:avLst>
          </a:prstGeom>
          <a:solidFill>
            <a:schemeClr val="accent1"/>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err="1" smtClean="0">
                <a:ln>
                  <a:noFill/>
                </a:ln>
                <a:solidFill>
                  <a:schemeClr val="tx1"/>
                </a:solidFill>
                <a:effectLst/>
                <a:latin typeface="Times New Roman" panose="02020603050405020304" pitchFamily="18" charset="0"/>
                <a:ea typeface="华文细黑" panose="02010600040101010101" pitchFamily="2" charset="-122"/>
                <a:cs typeface="Times New Roman" panose="02020603050405020304" pitchFamily="18" charset="0"/>
              </a:rPr>
              <a:t>Ising</a:t>
            </a:r>
            <a:r>
              <a:rPr kumimoji="0" lang="zh-CN" altLang="en-US" sz="1800" b="0" i="0" u="none" strike="noStrike" cap="none" normalizeH="0" baseline="0" dirty="0" smtClean="0">
                <a:ln>
                  <a:noFill/>
                </a:ln>
                <a:solidFill>
                  <a:schemeClr val="tx1"/>
                </a:solidFill>
                <a:effectLst/>
                <a:latin typeface="Times New Roman" panose="02020603050405020304" pitchFamily="18" charset="0"/>
                <a:ea typeface="华文细黑" panose="02010600040101010101" pitchFamily="2" charset="-122"/>
                <a:cs typeface="Times New Roman" panose="02020603050405020304" pitchFamily="18" charset="0"/>
              </a:rPr>
              <a:t>模型</a:t>
            </a:r>
            <a:endParaRPr kumimoji="0" lang="zh-CN" altLang="en-US" sz="1800" b="0" i="0" u="none" strike="noStrike" cap="none" normalizeH="0" baseline="0" dirty="0">
              <a:ln>
                <a:noFill/>
              </a:ln>
              <a:solidFill>
                <a:schemeClr val="tx1"/>
              </a:solidFill>
              <a:effectLst/>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310595975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Effect transition="in" filter="wipe(up)">
                                      <p:cBhvr>
                                        <p:cTn id="7" dur="500"/>
                                        <p:tgtEl>
                                          <p:spTgt spid="6">
                                            <p:txEl>
                                              <p:pRg st="1" end="1"/>
                                            </p:txEl>
                                          </p:spTgt>
                                        </p:tgtEl>
                                      </p:cBhvr>
                                    </p:animEffect>
                                  </p:childTnLst>
                                </p:cTn>
                              </p:par>
                              <p:par>
                                <p:cTn id="8" presetID="22" presetClass="entr" presetSubtype="1" fill="hold" nodeType="withEffect">
                                  <p:stCondLst>
                                    <p:cond delay="0"/>
                                  </p:stCondLst>
                                  <p:childTnLst>
                                    <p:set>
                                      <p:cBhvr>
                                        <p:cTn id="9" dur="1" fill="hold">
                                          <p:stCondLst>
                                            <p:cond delay="0"/>
                                          </p:stCondLst>
                                        </p:cTn>
                                        <p:tgtEl>
                                          <p:spTgt spid="382978"/>
                                        </p:tgtEl>
                                        <p:attrNameLst>
                                          <p:attrName>style.visibility</p:attrName>
                                        </p:attrNameLst>
                                      </p:cBhvr>
                                      <p:to>
                                        <p:strVal val="visible"/>
                                      </p:to>
                                    </p:set>
                                    <p:animEffect transition="in" filter="wipe(up)">
                                      <p:cBhvr>
                                        <p:cTn id="10" dur="500"/>
                                        <p:tgtEl>
                                          <p:spTgt spid="382978"/>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22" presetClass="entr" presetSubtype="1" fill="hold" nodeType="clickEffect">
                                  <p:stCondLst>
                                    <p:cond delay="0"/>
                                  </p:stCondLst>
                                  <p:childTnLst>
                                    <p:set>
                                      <p:cBhvr>
                                        <p:cTn id="14" dur="1" fill="hold">
                                          <p:stCondLst>
                                            <p:cond delay="0"/>
                                          </p:stCondLst>
                                        </p:cTn>
                                        <p:tgtEl>
                                          <p:spTgt spid="382979"/>
                                        </p:tgtEl>
                                        <p:attrNameLst>
                                          <p:attrName>style.visibility</p:attrName>
                                        </p:attrNameLst>
                                      </p:cBhvr>
                                      <p:to>
                                        <p:strVal val="visible"/>
                                      </p:to>
                                    </p:set>
                                    <p:animEffect transition="in" filter="wipe(up)">
                                      <p:cBhvr>
                                        <p:cTn id="15" dur="500"/>
                                        <p:tgtEl>
                                          <p:spTgt spid="3829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bldLvl="3"/>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标题 1"/>
          <p:cNvSpPr>
            <a:spLocks noGrp="1"/>
          </p:cNvSpPr>
          <p:nvPr>
            <p:ph type="title"/>
          </p:nvPr>
        </p:nvSpPr>
        <p:spPr/>
        <p:txBody>
          <a:bodyPr/>
          <a:lstStyle/>
          <a:p>
            <a:r>
              <a:rPr lang="zh-CN" altLang="en-US" dirty="0"/>
              <a:t>语音识别算法</a:t>
            </a:r>
            <a:r>
              <a:rPr lang="en-US" altLang="zh-CN" dirty="0"/>
              <a:t>:DNN-HMM</a:t>
            </a:r>
            <a:endParaRPr lang="zh-CN" altLang="en-US" dirty="0"/>
          </a:p>
        </p:txBody>
      </p:sp>
      <p:sp>
        <p:nvSpPr>
          <p:cNvPr id="6" name="内容占位符 2"/>
          <p:cNvSpPr txBox="1">
            <a:spLocks/>
          </p:cNvSpPr>
          <p:nvPr/>
        </p:nvSpPr>
        <p:spPr>
          <a:xfrm>
            <a:off x="285750" y="1428750"/>
            <a:ext cx="8358188" cy="5000625"/>
          </a:xfrm>
          <a:prstGeom prst="rect">
            <a:avLst/>
          </a:prstGeom>
        </p:spPr>
        <p:txBody>
          <a:bodyPr/>
          <a:lstStyle/>
          <a:p>
            <a:pPr marL="342900" indent="-342900">
              <a:spcBef>
                <a:spcPct val="20000"/>
              </a:spcBef>
              <a:buClr>
                <a:srgbClr val="FF3300"/>
              </a:buClr>
              <a:buFont typeface="Wingdings" pitchFamily="2" charset="2"/>
              <a:buChar char="n"/>
              <a:defRPr/>
            </a:pPr>
            <a:r>
              <a:rPr lang="en-US" altLang="zh-CN" sz="3200" kern="0" dirty="0">
                <a:latin typeface="+mn-lt"/>
                <a:ea typeface="+mn-ea"/>
              </a:rPr>
              <a:t>RBM</a:t>
            </a:r>
            <a:r>
              <a:rPr lang="zh-CN" altLang="en-US" sz="3200" kern="0" dirty="0">
                <a:latin typeface="+mn-lt"/>
                <a:ea typeface="+mn-ea"/>
              </a:rPr>
              <a:t>：</a:t>
            </a:r>
            <a:endParaRPr lang="en-US" altLang="zh-CN" sz="3200" kern="0" dirty="0">
              <a:latin typeface="+mn-lt"/>
              <a:ea typeface="+mn-ea"/>
            </a:endParaRPr>
          </a:p>
          <a:p>
            <a:pPr marL="800100" lvl="1" indent="-342900">
              <a:spcBef>
                <a:spcPct val="20000"/>
              </a:spcBef>
              <a:spcAft>
                <a:spcPts val="600"/>
              </a:spcAft>
              <a:buFont typeface="Wingdings" pitchFamily="2" charset="2"/>
              <a:buChar char="Ø"/>
              <a:defRPr/>
            </a:pPr>
            <a:r>
              <a:rPr lang="zh-CN" altLang="en-US" sz="2400" dirty="0">
                <a:latin typeface="Arial" charset="0"/>
              </a:rPr>
              <a:t>根据吉布斯分布</a:t>
            </a:r>
            <a:r>
              <a:rPr lang="en-US" altLang="zh-CN" sz="2400" dirty="0">
                <a:latin typeface="Arial" charset="0"/>
              </a:rPr>
              <a:t>,</a:t>
            </a:r>
            <a:r>
              <a:rPr lang="zh-CN" altLang="en-US" sz="2400" dirty="0">
                <a:latin typeface="Arial" charset="0"/>
              </a:rPr>
              <a:t>可以得出</a:t>
            </a:r>
            <a:r>
              <a:rPr lang="en-US" altLang="zh-CN" sz="2400" dirty="0">
                <a:latin typeface="Arial" charset="0"/>
              </a:rPr>
              <a:t>RBM</a:t>
            </a:r>
            <a:r>
              <a:rPr lang="zh-CN" altLang="en-US" sz="2400" dirty="0">
                <a:latin typeface="Arial" charset="0"/>
              </a:rPr>
              <a:t>选择处于当前状态      时的联合概率为</a:t>
            </a:r>
            <a:r>
              <a:rPr lang="en-US" altLang="zh-CN" sz="2400" dirty="0">
                <a:latin typeface="Arial" charset="0"/>
              </a:rPr>
              <a:t>:</a:t>
            </a:r>
          </a:p>
          <a:p>
            <a:pPr marL="800100" lvl="1" indent="-342900">
              <a:spcBef>
                <a:spcPct val="20000"/>
              </a:spcBef>
              <a:spcAft>
                <a:spcPts val="600"/>
              </a:spcAft>
              <a:buFont typeface="Wingdings" pitchFamily="2" charset="2"/>
              <a:buChar char="Ø"/>
              <a:defRPr/>
            </a:pPr>
            <a:endParaRPr lang="en-US" altLang="zh-CN" sz="2400" dirty="0">
              <a:latin typeface="Arial" charset="0"/>
            </a:endParaRPr>
          </a:p>
          <a:p>
            <a:pPr marL="800100" lvl="1" indent="-342900">
              <a:spcBef>
                <a:spcPct val="20000"/>
              </a:spcBef>
              <a:spcAft>
                <a:spcPts val="600"/>
              </a:spcAft>
              <a:buFont typeface="Wingdings" pitchFamily="2" charset="2"/>
              <a:buChar char="Ø"/>
              <a:defRPr/>
            </a:pPr>
            <a:endParaRPr lang="en-US" altLang="zh-CN" sz="2400" dirty="0">
              <a:latin typeface="Arial" charset="0"/>
            </a:endParaRPr>
          </a:p>
          <a:p>
            <a:pPr marL="800100" lvl="1" indent="-342900">
              <a:spcBef>
                <a:spcPct val="20000"/>
              </a:spcBef>
              <a:spcAft>
                <a:spcPts val="600"/>
              </a:spcAft>
              <a:buFont typeface="Wingdings" pitchFamily="2" charset="2"/>
              <a:buChar char="Ø"/>
              <a:defRPr/>
            </a:pPr>
            <a:endParaRPr lang="en-US" altLang="zh-CN" sz="2400" dirty="0">
              <a:latin typeface="Arial" charset="0"/>
            </a:endParaRPr>
          </a:p>
          <a:p>
            <a:pPr marL="800100" lvl="1" indent="-342900">
              <a:spcBef>
                <a:spcPct val="20000"/>
              </a:spcBef>
              <a:spcAft>
                <a:spcPts val="600"/>
              </a:spcAft>
              <a:buFont typeface="Wingdings" pitchFamily="2" charset="2"/>
              <a:buChar char="Ø"/>
              <a:defRPr/>
            </a:pPr>
            <a:r>
              <a:rPr lang="zh-CN" altLang="en-US" sz="2400" dirty="0">
                <a:latin typeface="Arial" charset="0"/>
              </a:rPr>
              <a:t>其边缘分布为：</a:t>
            </a:r>
            <a:endParaRPr lang="en-US" altLang="zh-CN" sz="2400" dirty="0">
              <a:latin typeface="Arial" charset="0"/>
            </a:endParaRPr>
          </a:p>
          <a:p>
            <a:pPr marL="800100" lvl="1" indent="-342900">
              <a:spcBef>
                <a:spcPct val="20000"/>
              </a:spcBef>
              <a:spcAft>
                <a:spcPts val="600"/>
              </a:spcAft>
              <a:buFont typeface="Wingdings" pitchFamily="2" charset="2"/>
              <a:buChar char="Ø"/>
              <a:defRPr/>
            </a:pPr>
            <a:endParaRPr lang="en-US" altLang="zh-CN" sz="2400" dirty="0">
              <a:latin typeface="Arial" charset="0"/>
            </a:endParaRPr>
          </a:p>
        </p:txBody>
      </p:sp>
      <p:graphicFrame>
        <p:nvGraphicFramePr>
          <p:cNvPr id="382980" name="Object 3"/>
          <p:cNvGraphicFramePr>
            <a:graphicFrameLocks noChangeAspect="1"/>
          </p:cNvGraphicFramePr>
          <p:nvPr/>
        </p:nvGraphicFramePr>
        <p:xfrm>
          <a:off x="7715250" y="2071688"/>
          <a:ext cx="536575" cy="306387"/>
        </p:xfrm>
        <a:graphic>
          <a:graphicData uri="http://schemas.openxmlformats.org/presentationml/2006/ole">
            <mc:AlternateContent xmlns:mc="http://schemas.openxmlformats.org/markup-compatibility/2006">
              <mc:Choice xmlns:v="urn:schemas-microsoft-com:vml" Requires="v">
                <p:oleObj spid="_x0000_s135208" name="Equation" r:id="rId4" imgW="355292" imgH="203024" progId="">
                  <p:embed/>
                </p:oleObj>
              </mc:Choice>
              <mc:Fallback>
                <p:oleObj name="Equation" r:id="rId4" imgW="355292" imgH="203024"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15250" y="2071688"/>
                        <a:ext cx="536575" cy="306387"/>
                      </a:xfrm>
                      <a:prstGeom prst="rect">
                        <a:avLst/>
                      </a:prstGeom>
                      <a:solidFill>
                        <a:schemeClr val="bg1"/>
                      </a:solidFill>
                    </p:spPr>
                  </p:pic>
                </p:oleObj>
              </mc:Fallback>
            </mc:AlternateContent>
          </a:graphicData>
        </a:graphic>
      </p:graphicFrame>
      <p:pic>
        <p:nvPicPr>
          <p:cNvPr id="382981"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43188" y="3000375"/>
            <a:ext cx="3138487" cy="1023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4004" name="Picture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57500" y="5214938"/>
            <a:ext cx="3422650" cy="696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1934228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Effect transition="in" filter="wipe(up)">
                                      <p:cBhvr>
                                        <p:cTn id="7" dur="500"/>
                                        <p:tgtEl>
                                          <p:spTgt spid="6">
                                            <p:txEl>
                                              <p:pRg st="1" end="1"/>
                                            </p:txEl>
                                          </p:spTgt>
                                        </p:tgtEl>
                                      </p:cBhvr>
                                    </p:animEffect>
                                  </p:childTnLst>
                                </p:cTn>
                              </p:par>
                              <p:par>
                                <p:cTn id="8" presetID="22" presetClass="entr" presetSubtype="1" fill="hold" nodeType="withEffect">
                                  <p:stCondLst>
                                    <p:cond delay="0"/>
                                  </p:stCondLst>
                                  <p:childTnLst>
                                    <p:set>
                                      <p:cBhvr>
                                        <p:cTn id="9" dur="1" fill="hold">
                                          <p:stCondLst>
                                            <p:cond delay="0"/>
                                          </p:stCondLst>
                                        </p:cTn>
                                        <p:tgtEl>
                                          <p:spTgt spid="382980"/>
                                        </p:tgtEl>
                                        <p:attrNameLst>
                                          <p:attrName>style.visibility</p:attrName>
                                        </p:attrNameLst>
                                      </p:cBhvr>
                                      <p:to>
                                        <p:strVal val="visible"/>
                                      </p:to>
                                    </p:set>
                                    <p:animEffect transition="in" filter="wipe(up)">
                                      <p:cBhvr>
                                        <p:cTn id="10" dur="500"/>
                                        <p:tgtEl>
                                          <p:spTgt spid="382980"/>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22" presetClass="entr" presetSubtype="1" fill="hold" nodeType="clickEffect">
                                  <p:stCondLst>
                                    <p:cond delay="0"/>
                                  </p:stCondLst>
                                  <p:childTnLst>
                                    <p:set>
                                      <p:cBhvr>
                                        <p:cTn id="14" dur="1" fill="hold">
                                          <p:stCondLst>
                                            <p:cond delay="0"/>
                                          </p:stCondLst>
                                        </p:cTn>
                                        <p:tgtEl>
                                          <p:spTgt spid="382981"/>
                                        </p:tgtEl>
                                        <p:attrNameLst>
                                          <p:attrName>style.visibility</p:attrName>
                                        </p:attrNameLst>
                                      </p:cBhvr>
                                      <p:to>
                                        <p:strVal val="visible"/>
                                      </p:to>
                                    </p:set>
                                    <p:animEffect transition="in" filter="wipe(up)">
                                      <p:cBhvr>
                                        <p:cTn id="15" dur="500"/>
                                        <p:tgtEl>
                                          <p:spTgt spid="382981"/>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22" presetClass="entr" presetSubtype="1" fill="hold" grpId="0" nodeType="clickEffect">
                                  <p:stCondLst>
                                    <p:cond delay="0"/>
                                  </p:stCondLst>
                                  <p:childTnLst>
                                    <p:set>
                                      <p:cBhvr>
                                        <p:cTn id="19" dur="1" fill="hold">
                                          <p:stCondLst>
                                            <p:cond delay="0"/>
                                          </p:stCondLst>
                                        </p:cTn>
                                        <p:tgtEl>
                                          <p:spTgt spid="6">
                                            <p:txEl>
                                              <p:pRg st="5" end="5"/>
                                            </p:txEl>
                                          </p:spTgt>
                                        </p:tgtEl>
                                        <p:attrNameLst>
                                          <p:attrName>style.visibility</p:attrName>
                                        </p:attrNameLst>
                                      </p:cBhvr>
                                      <p:to>
                                        <p:strVal val="visible"/>
                                      </p:to>
                                    </p:set>
                                    <p:animEffect transition="in" filter="wipe(up)">
                                      <p:cBhvr>
                                        <p:cTn id="20" dur="500"/>
                                        <p:tgtEl>
                                          <p:spTgt spid="6">
                                            <p:txEl>
                                              <p:pRg st="5" end="5"/>
                                            </p:txEl>
                                          </p:spTgt>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22" presetClass="entr" presetSubtype="1" fill="hold" nodeType="clickEffect">
                                  <p:stCondLst>
                                    <p:cond delay="0"/>
                                  </p:stCondLst>
                                  <p:childTnLst>
                                    <p:set>
                                      <p:cBhvr>
                                        <p:cTn id="24" dur="1" fill="hold">
                                          <p:stCondLst>
                                            <p:cond delay="0"/>
                                          </p:stCondLst>
                                        </p:cTn>
                                        <p:tgtEl>
                                          <p:spTgt spid="384004"/>
                                        </p:tgtEl>
                                        <p:attrNameLst>
                                          <p:attrName>style.visibility</p:attrName>
                                        </p:attrNameLst>
                                      </p:cBhvr>
                                      <p:to>
                                        <p:strVal val="visible"/>
                                      </p:to>
                                    </p:set>
                                    <p:animEffect transition="in" filter="wipe(up)">
                                      <p:cBhvr>
                                        <p:cTn id="25" dur="500"/>
                                        <p:tgtEl>
                                          <p:spTgt spid="3840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bldLvl="3"/>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3"/>
          <p:cNvSpPr>
            <a:spLocks noGrp="1" noChangeArrowheads="1"/>
          </p:cNvSpPr>
          <p:nvPr>
            <p:ph type="body" idx="1"/>
          </p:nvPr>
        </p:nvSpPr>
        <p:spPr/>
        <p:txBody>
          <a:bodyPr/>
          <a:lstStyle/>
          <a:p>
            <a:pPr eaLnBrk="1" hangingPunct="1"/>
            <a:r>
              <a:rPr lang="zh-CN" altLang="en-US" dirty="0">
                <a:solidFill>
                  <a:schemeClr val="tx2"/>
                </a:solidFill>
              </a:rPr>
              <a:t>授课教师：        郑铁然</a:t>
            </a:r>
          </a:p>
          <a:p>
            <a:pPr eaLnBrk="1" hangingPunct="1"/>
            <a:r>
              <a:rPr lang="zh-CN" altLang="en-US" dirty="0">
                <a:solidFill>
                  <a:schemeClr val="tx2"/>
                </a:solidFill>
              </a:rPr>
              <a:t>办公室地址： 哈工大综合楼6</a:t>
            </a:r>
            <a:r>
              <a:rPr lang="en-US" altLang="zh-CN" dirty="0">
                <a:solidFill>
                  <a:schemeClr val="tx2"/>
                </a:solidFill>
              </a:rPr>
              <a:t>03</a:t>
            </a:r>
          </a:p>
          <a:p>
            <a:pPr eaLnBrk="1" hangingPunct="1"/>
            <a:r>
              <a:rPr lang="zh-CN" altLang="en-US" dirty="0">
                <a:solidFill>
                  <a:schemeClr val="tx2"/>
                </a:solidFill>
              </a:rPr>
              <a:t>办公室电话： </a:t>
            </a:r>
            <a:r>
              <a:rPr lang="en-US" altLang="zh-CN" dirty="0">
                <a:solidFill>
                  <a:schemeClr val="tx2"/>
                </a:solidFill>
              </a:rPr>
              <a:t>86417981-11</a:t>
            </a:r>
          </a:p>
          <a:p>
            <a:pPr eaLnBrk="1" hangingPunct="1"/>
            <a:r>
              <a:rPr lang="zh-CN" altLang="en-US" dirty="0">
                <a:solidFill>
                  <a:schemeClr val="tx2"/>
                </a:solidFill>
              </a:rPr>
              <a:t>手机：            </a:t>
            </a:r>
            <a:r>
              <a:rPr lang="en-US" altLang="zh-CN" dirty="0">
                <a:solidFill>
                  <a:schemeClr val="tx2"/>
                </a:solidFill>
              </a:rPr>
              <a:t>13313655979</a:t>
            </a:r>
          </a:p>
          <a:p>
            <a:pPr eaLnBrk="1" hangingPunct="1"/>
            <a:r>
              <a:rPr lang="en-US" altLang="zh-CN" dirty="0">
                <a:solidFill>
                  <a:schemeClr val="tx2"/>
                </a:solidFill>
              </a:rPr>
              <a:t>QQ</a:t>
            </a:r>
            <a:r>
              <a:rPr lang="zh-CN" altLang="en-US" dirty="0">
                <a:solidFill>
                  <a:schemeClr val="tx2"/>
                </a:solidFill>
              </a:rPr>
              <a:t>：              </a:t>
            </a:r>
            <a:r>
              <a:rPr lang="en-US" altLang="zh-CN" dirty="0">
                <a:solidFill>
                  <a:schemeClr val="tx2"/>
                </a:solidFill>
              </a:rPr>
              <a:t>2350562164</a:t>
            </a:r>
          </a:p>
          <a:p>
            <a:pPr eaLnBrk="1" hangingPunct="1"/>
            <a:r>
              <a:rPr lang="en-US" altLang="zh-CN" dirty="0">
                <a:solidFill>
                  <a:schemeClr val="tx2"/>
                </a:solidFill>
              </a:rPr>
              <a:t>Email</a:t>
            </a:r>
            <a:r>
              <a:rPr lang="zh-CN" altLang="en-US" dirty="0">
                <a:solidFill>
                  <a:schemeClr val="tx2"/>
                </a:solidFill>
              </a:rPr>
              <a:t>：           </a:t>
            </a:r>
            <a:r>
              <a:rPr lang="en-US" altLang="zh-CN" dirty="0">
                <a:solidFill>
                  <a:schemeClr val="tx2"/>
                </a:solidFill>
              </a:rPr>
              <a:t>zhengtieran@hit.edu.cn</a:t>
            </a:r>
            <a:r>
              <a:rPr lang="zh-CN" altLang="en-US" dirty="0">
                <a:solidFill>
                  <a:schemeClr val="tx2"/>
                </a:solidFill>
              </a:rPr>
              <a:t>   </a:t>
            </a:r>
          </a:p>
          <a:p>
            <a:pPr eaLnBrk="1" hangingPunct="1">
              <a:buFontTx/>
              <a:buNone/>
            </a:pPr>
            <a:r>
              <a:rPr lang="zh-CN" altLang="en-US" dirty="0">
                <a:solidFill>
                  <a:schemeClr val="tx2"/>
                </a:solidFill>
              </a:rPr>
              <a:t>                          </a:t>
            </a:r>
            <a:r>
              <a:rPr lang="en-US" altLang="zh-CN" dirty="0">
                <a:solidFill>
                  <a:schemeClr val="tx2"/>
                </a:solidFill>
              </a:rPr>
              <a:t>                          </a:t>
            </a:r>
            <a:endParaRPr lang="zh-CN" altLang="en-US" dirty="0">
              <a:solidFill>
                <a:schemeClr val="tx2"/>
              </a:solidFill>
            </a:endParaRPr>
          </a:p>
        </p:txBody>
      </p:sp>
    </p:spTree>
  </p:cSld>
  <p:clrMapOvr>
    <a:masterClrMapping/>
  </p:clrMapOvr>
  <p:transition advClick="0"/>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2451" name="图片 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39552" y="1370608"/>
            <a:ext cx="5910262" cy="4938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矩形标注 2"/>
          <p:cNvSpPr/>
          <p:nvPr/>
        </p:nvSpPr>
        <p:spPr bwMode="auto">
          <a:xfrm>
            <a:off x="3347864" y="5881510"/>
            <a:ext cx="5688632" cy="931866"/>
          </a:xfrm>
          <a:prstGeom prst="wedgeRectCallout">
            <a:avLst>
              <a:gd name="adj1" fmla="val -9028"/>
              <a:gd name="adj2" fmla="val -197940"/>
            </a:avLst>
          </a:prstGeom>
          <a:solidFill>
            <a:schemeClr val="accent1"/>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pitchFamily="34" charset="0"/>
              <a:ea typeface="宋体" pitchFamily="2" charset="-122"/>
            </a:endParaRPr>
          </a:p>
        </p:txBody>
      </p:sp>
      <p:sp>
        <p:nvSpPr>
          <p:cNvPr id="232450" name="标题 1"/>
          <p:cNvSpPr>
            <a:spLocks noGrp="1"/>
          </p:cNvSpPr>
          <p:nvPr>
            <p:ph type="title"/>
          </p:nvPr>
        </p:nvSpPr>
        <p:spPr/>
        <p:txBody>
          <a:bodyPr/>
          <a:lstStyle/>
          <a:p>
            <a:r>
              <a:rPr lang="zh-CN" altLang="en-US" dirty="0"/>
              <a:t>语音识别算法</a:t>
            </a:r>
            <a:r>
              <a:rPr lang="en-US" altLang="zh-CN" dirty="0"/>
              <a:t>:DNN-HMM</a:t>
            </a:r>
            <a:endParaRPr lang="zh-CN" altLang="en-US" dirty="0"/>
          </a:p>
        </p:txBody>
      </p:sp>
      <p:graphicFrame>
        <p:nvGraphicFramePr>
          <p:cNvPr id="4" name="对象 3"/>
          <p:cNvGraphicFramePr>
            <a:graphicFrameLocks noChangeAspect="1"/>
          </p:cNvGraphicFramePr>
          <p:nvPr>
            <p:extLst>
              <p:ext uri="{D42A27DB-BD31-4B8C-83A1-F6EECF244321}">
                <p14:modId xmlns:p14="http://schemas.microsoft.com/office/powerpoint/2010/main" val="545023124"/>
              </p:ext>
            </p:extLst>
          </p:nvPr>
        </p:nvGraphicFramePr>
        <p:xfrm>
          <a:off x="3491880" y="5940804"/>
          <a:ext cx="5400600" cy="872572"/>
        </p:xfrm>
        <a:graphic>
          <a:graphicData uri="http://schemas.openxmlformats.org/presentationml/2006/ole">
            <mc:AlternateContent xmlns:mc="http://schemas.openxmlformats.org/markup-compatibility/2006">
              <mc:Choice xmlns:v="urn:schemas-microsoft-com:vml" Requires="v">
                <p:oleObj spid="_x0000_s138272" name="Equation" r:id="rId5" imgW="4241520" imgH="685800" progId="Equation.DSMT4">
                  <p:embed/>
                </p:oleObj>
              </mc:Choice>
              <mc:Fallback>
                <p:oleObj name="Equation" r:id="rId5" imgW="4241520" imgH="685800" progId="Equation.DSMT4">
                  <p:embed/>
                  <p:pic>
                    <p:nvPicPr>
                      <p:cNvPr id="0" name=""/>
                      <p:cNvPicPr/>
                      <p:nvPr/>
                    </p:nvPicPr>
                    <p:blipFill>
                      <a:blip r:embed="rId6"/>
                      <a:stretch>
                        <a:fillRect/>
                      </a:stretch>
                    </p:blipFill>
                    <p:spPr>
                      <a:xfrm>
                        <a:off x="3491880" y="5940804"/>
                        <a:ext cx="5400600" cy="872572"/>
                      </a:xfrm>
                      <a:prstGeom prst="rect">
                        <a:avLst/>
                      </a:prstGeom>
                    </p:spPr>
                  </p:pic>
                </p:oleObj>
              </mc:Fallback>
            </mc:AlternateContent>
          </a:graphicData>
        </a:graphic>
      </p:graphicFrame>
      <p:sp>
        <p:nvSpPr>
          <p:cNvPr id="5" name="矩形 4"/>
          <p:cNvSpPr/>
          <p:nvPr/>
        </p:nvSpPr>
        <p:spPr bwMode="auto">
          <a:xfrm>
            <a:off x="2339752" y="5589240"/>
            <a:ext cx="216024" cy="144016"/>
          </a:xfrm>
          <a:prstGeom prst="rect">
            <a:avLst/>
          </a:prstGeom>
          <a:solidFill>
            <a:schemeClr val="bg1"/>
          </a:solidFill>
          <a:ln w="9525" cap="flat" cmpd="sng" algn="ctr">
            <a:noFill/>
            <a:prstDash val="solid"/>
            <a:miter lim="800000"/>
            <a:headEnd type="none" w="med" len="med"/>
            <a:tailEnd type="none" w="med" len="med"/>
          </a:ln>
          <a:effectLst/>
        </p:spPr>
        <p:txBody>
          <a:bodyPr vert="horz" wrap="none" lIns="0" tIns="0" rIns="0" bIns="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zh-CN" sz="1000" b="0" i="1"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V</a:t>
            </a:r>
            <a:endParaRPr kumimoji="0" lang="zh-CN" altLang="en-US" sz="1000" b="0" i="1"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5587256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8" name="标题 1"/>
          <p:cNvSpPr>
            <a:spLocks noGrp="1"/>
          </p:cNvSpPr>
          <p:nvPr>
            <p:ph type="title"/>
          </p:nvPr>
        </p:nvSpPr>
        <p:spPr/>
        <p:txBody>
          <a:bodyPr/>
          <a:lstStyle/>
          <a:p>
            <a:r>
              <a:rPr lang="zh-CN" altLang="en-US" dirty="0"/>
              <a:t>语音识别算法</a:t>
            </a:r>
            <a:r>
              <a:rPr lang="en-US" altLang="zh-CN" dirty="0"/>
              <a:t>:DNN-HMM</a:t>
            </a:r>
            <a:endParaRPr lang="zh-CN" altLang="en-US" dirty="0"/>
          </a:p>
        </p:txBody>
      </p:sp>
      <p:sp>
        <p:nvSpPr>
          <p:cNvPr id="6" name="内容占位符 2"/>
          <p:cNvSpPr txBox="1">
            <a:spLocks/>
          </p:cNvSpPr>
          <p:nvPr/>
        </p:nvSpPr>
        <p:spPr>
          <a:xfrm>
            <a:off x="285750" y="1428750"/>
            <a:ext cx="8358188" cy="5000625"/>
          </a:xfrm>
          <a:prstGeom prst="rect">
            <a:avLst/>
          </a:prstGeom>
        </p:spPr>
        <p:txBody>
          <a:bodyPr/>
          <a:lstStyle/>
          <a:p>
            <a:pPr marL="342900" indent="-342900">
              <a:spcBef>
                <a:spcPct val="20000"/>
              </a:spcBef>
              <a:buClr>
                <a:srgbClr val="FF3300"/>
              </a:buClr>
              <a:buFont typeface="Wingdings" pitchFamily="2" charset="2"/>
              <a:buChar char="n"/>
              <a:defRPr/>
            </a:pPr>
            <a:r>
              <a:rPr lang="en-US" altLang="zh-CN" sz="3200" kern="0" dirty="0">
                <a:latin typeface="+mn-lt"/>
                <a:ea typeface="+mn-ea"/>
              </a:rPr>
              <a:t>RBM</a:t>
            </a:r>
            <a:r>
              <a:rPr lang="zh-CN" altLang="en-US" sz="3200" kern="0" dirty="0">
                <a:latin typeface="+mn-lt"/>
                <a:ea typeface="+mn-ea"/>
              </a:rPr>
              <a:t>：</a:t>
            </a:r>
            <a:endParaRPr lang="en-US" altLang="zh-CN" sz="3200" kern="0" dirty="0">
              <a:latin typeface="+mn-lt"/>
              <a:ea typeface="+mn-ea"/>
            </a:endParaRPr>
          </a:p>
          <a:p>
            <a:pPr marL="800100" lvl="1" indent="-342900">
              <a:spcBef>
                <a:spcPct val="20000"/>
              </a:spcBef>
              <a:spcAft>
                <a:spcPts val="600"/>
              </a:spcAft>
              <a:buFont typeface="Wingdings" pitchFamily="2" charset="2"/>
              <a:buChar char="Ø"/>
              <a:defRPr/>
            </a:pPr>
            <a:r>
              <a:rPr lang="zh-CN" altLang="en-US" sz="2400" dirty="0">
                <a:latin typeface="Arial" charset="0"/>
              </a:rPr>
              <a:t>极大似然学习去优化</a:t>
            </a:r>
            <a:endParaRPr lang="en-US" altLang="zh-CN" sz="2400" dirty="0">
              <a:latin typeface="Arial" charset="0"/>
            </a:endParaRPr>
          </a:p>
          <a:p>
            <a:pPr marL="800100" lvl="1" indent="-342900">
              <a:spcBef>
                <a:spcPct val="20000"/>
              </a:spcBef>
              <a:spcAft>
                <a:spcPts val="600"/>
              </a:spcAft>
              <a:buFont typeface="Wingdings" pitchFamily="2" charset="2"/>
              <a:buChar char="Ø"/>
              <a:defRPr/>
            </a:pPr>
            <a:endParaRPr lang="en-US" altLang="zh-CN" sz="2400" dirty="0">
              <a:latin typeface="Arial" charset="0"/>
            </a:endParaRPr>
          </a:p>
          <a:p>
            <a:pPr marL="800100" lvl="1" indent="-342900">
              <a:spcBef>
                <a:spcPct val="20000"/>
              </a:spcBef>
              <a:spcAft>
                <a:spcPts val="600"/>
              </a:spcAft>
              <a:buFont typeface="Wingdings" pitchFamily="2" charset="2"/>
              <a:buChar char="Ø"/>
              <a:defRPr/>
            </a:pPr>
            <a:endParaRPr lang="en-US" altLang="zh-CN" sz="2400" dirty="0">
              <a:latin typeface="Arial" charset="0"/>
            </a:endParaRPr>
          </a:p>
          <a:p>
            <a:pPr marL="800100" lvl="1" indent="-342900">
              <a:spcBef>
                <a:spcPct val="20000"/>
              </a:spcBef>
              <a:spcAft>
                <a:spcPts val="600"/>
              </a:spcAft>
              <a:buFont typeface="Wingdings" pitchFamily="2" charset="2"/>
              <a:buChar char="Ø"/>
              <a:defRPr/>
            </a:pPr>
            <a:r>
              <a:rPr lang="zh-CN" altLang="en-US" sz="2400" dirty="0">
                <a:latin typeface="Arial" charset="0"/>
              </a:rPr>
              <a:t>有：</a:t>
            </a:r>
            <a:endParaRPr lang="en-US" altLang="zh-CN" sz="2400" dirty="0">
              <a:latin typeface="Arial" charset="0"/>
            </a:endParaRPr>
          </a:p>
          <a:p>
            <a:pPr marL="800100" lvl="1" indent="-342900">
              <a:spcBef>
                <a:spcPct val="20000"/>
              </a:spcBef>
              <a:spcAft>
                <a:spcPts val="600"/>
              </a:spcAft>
              <a:buFont typeface="Wingdings" pitchFamily="2" charset="2"/>
              <a:buChar char="Ø"/>
              <a:defRPr/>
            </a:pPr>
            <a:endParaRPr lang="en-US" altLang="zh-CN" sz="2400" dirty="0">
              <a:latin typeface="Arial" charset="0"/>
            </a:endParaRPr>
          </a:p>
          <a:p>
            <a:pPr marL="800100" lvl="1" indent="-342900">
              <a:spcBef>
                <a:spcPct val="20000"/>
              </a:spcBef>
              <a:spcAft>
                <a:spcPts val="600"/>
              </a:spcAft>
              <a:buFont typeface="Wingdings" pitchFamily="2" charset="2"/>
              <a:buChar char="Ø"/>
              <a:defRPr/>
            </a:pPr>
            <a:endParaRPr lang="en-US" altLang="zh-CN" sz="2400" dirty="0">
              <a:latin typeface="Arial" charset="0"/>
            </a:endParaRPr>
          </a:p>
          <a:p>
            <a:pPr marL="800100" lvl="1" indent="-342900">
              <a:spcBef>
                <a:spcPct val="20000"/>
              </a:spcBef>
              <a:spcAft>
                <a:spcPts val="600"/>
              </a:spcAft>
              <a:buFont typeface="Wingdings" pitchFamily="2" charset="2"/>
              <a:buChar char="Ø"/>
              <a:defRPr/>
            </a:pPr>
            <a:endParaRPr lang="en-US" altLang="zh-CN" sz="2400" dirty="0">
              <a:latin typeface="Arial" charset="0"/>
            </a:endParaRPr>
          </a:p>
          <a:p>
            <a:pPr marL="800100" lvl="1" indent="-342900">
              <a:spcBef>
                <a:spcPct val="20000"/>
              </a:spcBef>
              <a:spcAft>
                <a:spcPts val="600"/>
              </a:spcAft>
              <a:buFont typeface="Wingdings" pitchFamily="2" charset="2"/>
              <a:buChar char="Ø"/>
              <a:defRPr/>
            </a:pPr>
            <a:r>
              <a:rPr lang="zh-CN" altLang="en-US" sz="2400" dirty="0">
                <a:latin typeface="Arial" charset="0"/>
              </a:rPr>
              <a:t>用梯度上升算法优化</a:t>
            </a:r>
            <a:endParaRPr lang="en-US" altLang="zh-CN" sz="2400" dirty="0">
              <a:latin typeface="Arial" charset="0"/>
            </a:endParaRPr>
          </a:p>
          <a:p>
            <a:pPr marL="800100" lvl="1" indent="-342900">
              <a:spcBef>
                <a:spcPct val="20000"/>
              </a:spcBef>
              <a:spcAft>
                <a:spcPts val="600"/>
              </a:spcAft>
              <a:buFont typeface="Wingdings" pitchFamily="2" charset="2"/>
              <a:buChar char="Ø"/>
              <a:defRPr/>
            </a:pPr>
            <a:endParaRPr lang="en-US" altLang="zh-CN" sz="2400" dirty="0">
              <a:latin typeface="Arial" charset="0"/>
            </a:endParaRPr>
          </a:p>
        </p:txBody>
      </p:sp>
      <p:graphicFrame>
        <p:nvGraphicFramePr>
          <p:cNvPr id="234500" name="Object 2"/>
          <p:cNvGraphicFramePr>
            <a:graphicFrameLocks noChangeAspect="1"/>
          </p:cNvGraphicFramePr>
          <p:nvPr/>
        </p:nvGraphicFramePr>
        <p:xfrm>
          <a:off x="3952875" y="2089150"/>
          <a:ext cx="190500" cy="268288"/>
        </p:xfrm>
        <a:graphic>
          <a:graphicData uri="http://schemas.openxmlformats.org/presentationml/2006/ole">
            <mc:AlternateContent xmlns:mc="http://schemas.openxmlformats.org/markup-compatibility/2006">
              <mc:Choice xmlns:v="urn:schemas-microsoft-com:vml" Requires="v">
                <p:oleObj spid="_x0000_s136232" name="Equation" r:id="rId4" imgW="126725" imgH="177415" progId="">
                  <p:embed/>
                </p:oleObj>
              </mc:Choice>
              <mc:Fallback>
                <p:oleObj name="Equation" r:id="rId4" imgW="126725" imgH="177415"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52875" y="2089150"/>
                        <a:ext cx="190500" cy="268288"/>
                      </a:xfrm>
                      <a:prstGeom prst="rect">
                        <a:avLst/>
                      </a:prstGeom>
                      <a:solidFill>
                        <a:schemeClr val="bg1"/>
                      </a:solidFill>
                    </p:spPr>
                  </p:pic>
                </p:oleObj>
              </mc:Fallback>
            </mc:AlternateContent>
          </a:graphicData>
        </a:graphic>
      </p:graphicFrame>
      <p:pic>
        <p:nvPicPr>
          <p:cNvPr id="385027"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14563" y="2492375"/>
            <a:ext cx="4240212"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5028" name="Picture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14563" y="3357563"/>
            <a:ext cx="6223000" cy="2206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组合 1"/>
          <p:cNvGrpSpPr>
            <a:grpSpLocks/>
          </p:cNvGrpSpPr>
          <p:nvPr/>
        </p:nvGrpSpPr>
        <p:grpSpPr bwMode="auto">
          <a:xfrm>
            <a:off x="2500313" y="6000750"/>
            <a:ext cx="1736725" cy="677863"/>
            <a:chOff x="2500313" y="6000750"/>
            <a:chExt cx="1736725" cy="677863"/>
          </a:xfrm>
        </p:grpSpPr>
        <p:pic>
          <p:nvPicPr>
            <p:cNvPr id="234504" name="Picture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500313" y="6000750"/>
              <a:ext cx="1428750" cy="668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4505" name="Picture 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929063" y="6072188"/>
              <a:ext cx="307975" cy="606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197784419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385027"/>
                                        </p:tgtEl>
                                        <p:attrNameLst>
                                          <p:attrName>style.visibility</p:attrName>
                                        </p:attrNameLst>
                                      </p:cBhvr>
                                      <p:to>
                                        <p:strVal val="visible"/>
                                      </p:to>
                                    </p:set>
                                    <p:animEffect transition="in" filter="wipe(up)">
                                      <p:cBhvr>
                                        <p:cTn id="7" dur="500"/>
                                        <p:tgtEl>
                                          <p:spTgt spid="38502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6">
                                            <p:txEl>
                                              <p:pRg st="4" end="4"/>
                                            </p:txEl>
                                          </p:spTgt>
                                        </p:tgtEl>
                                        <p:attrNameLst>
                                          <p:attrName>style.visibility</p:attrName>
                                        </p:attrNameLst>
                                      </p:cBhvr>
                                      <p:to>
                                        <p:strVal val="visible"/>
                                      </p:to>
                                    </p:set>
                                    <p:animEffect transition="in" filter="wipe(up)">
                                      <p:cBhvr>
                                        <p:cTn id="12" dur="500"/>
                                        <p:tgtEl>
                                          <p:spTgt spid="6">
                                            <p:txEl>
                                              <p:pRg st="4" end="4"/>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1" fill="hold" nodeType="clickEffect">
                                  <p:stCondLst>
                                    <p:cond delay="0"/>
                                  </p:stCondLst>
                                  <p:childTnLst>
                                    <p:set>
                                      <p:cBhvr>
                                        <p:cTn id="16" dur="1" fill="hold">
                                          <p:stCondLst>
                                            <p:cond delay="0"/>
                                          </p:stCondLst>
                                        </p:cTn>
                                        <p:tgtEl>
                                          <p:spTgt spid="385028"/>
                                        </p:tgtEl>
                                        <p:attrNameLst>
                                          <p:attrName>style.visibility</p:attrName>
                                        </p:attrNameLst>
                                      </p:cBhvr>
                                      <p:to>
                                        <p:strVal val="visible"/>
                                      </p:to>
                                    </p:set>
                                    <p:animEffect transition="in" filter="wipe(up)">
                                      <p:cBhvr>
                                        <p:cTn id="17" dur="500"/>
                                        <p:tgtEl>
                                          <p:spTgt spid="385028"/>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6">
                                            <p:txEl>
                                              <p:pRg st="8" end="8"/>
                                            </p:txEl>
                                          </p:spTgt>
                                        </p:tgtEl>
                                        <p:attrNameLst>
                                          <p:attrName>style.visibility</p:attrName>
                                        </p:attrNameLst>
                                      </p:cBhvr>
                                      <p:to>
                                        <p:strVal val="visible"/>
                                      </p:to>
                                    </p:set>
                                    <p:animEffect transition="in" filter="wipe(up)">
                                      <p:cBhvr>
                                        <p:cTn id="22" dur="500"/>
                                        <p:tgtEl>
                                          <p:spTgt spid="6">
                                            <p:txEl>
                                              <p:pRg st="8" end="8"/>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1"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wipe(up)">
                                      <p:cBhvr>
                                        <p:cTn id="2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bldLvl="3"/>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546" name="标题 1"/>
          <p:cNvSpPr>
            <a:spLocks noGrp="1"/>
          </p:cNvSpPr>
          <p:nvPr>
            <p:ph type="title"/>
          </p:nvPr>
        </p:nvSpPr>
        <p:spPr/>
        <p:txBody>
          <a:bodyPr/>
          <a:lstStyle/>
          <a:p>
            <a:r>
              <a:rPr lang="zh-CN" altLang="en-US" dirty="0"/>
              <a:t>语音识别算法</a:t>
            </a:r>
            <a:r>
              <a:rPr lang="en-US" altLang="zh-CN" dirty="0"/>
              <a:t>:DNN-HMM</a:t>
            </a:r>
            <a:endParaRPr lang="zh-CN" altLang="en-US" dirty="0"/>
          </a:p>
        </p:txBody>
      </p:sp>
      <p:sp>
        <p:nvSpPr>
          <p:cNvPr id="6" name="内容占位符 2"/>
          <p:cNvSpPr txBox="1">
            <a:spLocks/>
          </p:cNvSpPr>
          <p:nvPr/>
        </p:nvSpPr>
        <p:spPr>
          <a:xfrm>
            <a:off x="285750" y="1428750"/>
            <a:ext cx="8358188" cy="5000625"/>
          </a:xfrm>
          <a:prstGeom prst="rect">
            <a:avLst/>
          </a:prstGeom>
        </p:spPr>
        <p:txBody>
          <a:bodyPr/>
          <a:lstStyle/>
          <a:p>
            <a:pPr marL="342900" indent="-342900">
              <a:spcBef>
                <a:spcPct val="20000"/>
              </a:spcBef>
              <a:buClr>
                <a:srgbClr val="FF3300"/>
              </a:buClr>
              <a:buFont typeface="Wingdings" pitchFamily="2" charset="2"/>
              <a:buChar char="n"/>
              <a:defRPr/>
            </a:pPr>
            <a:r>
              <a:rPr lang="en-US" altLang="zh-CN" sz="3200" kern="0" dirty="0">
                <a:latin typeface="+mn-lt"/>
                <a:ea typeface="+mn-ea"/>
              </a:rPr>
              <a:t>RBM</a:t>
            </a:r>
          </a:p>
          <a:p>
            <a:pPr marL="342900" indent="-342900">
              <a:spcBef>
                <a:spcPct val="20000"/>
              </a:spcBef>
              <a:buClr>
                <a:srgbClr val="FF3300"/>
              </a:buClr>
              <a:defRPr/>
            </a:pPr>
            <a:r>
              <a:rPr lang="zh-CN" altLang="en-US" sz="3200" kern="0" dirty="0">
                <a:latin typeface="+mn-lt"/>
                <a:ea typeface="+mn-ea"/>
              </a:rPr>
              <a:t>有：</a:t>
            </a:r>
            <a:endParaRPr lang="en-US" altLang="zh-CN" sz="3200" kern="0" dirty="0">
              <a:latin typeface="+mn-lt"/>
              <a:ea typeface="+mn-ea"/>
            </a:endParaRPr>
          </a:p>
          <a:p>
            <a:pPr marL="342900" indent="-342900">
              <a:spcBef>
                <a:spcPct val="20000"/>
              </a:spcBef>
              <a:buClr>
                <a:srgbClr val="FF3300"/>
              </a:buClr>
              <a:buFont typeface="Wingdings" pitchFamily="2" charset="2"/>
              <a:buChar char="n"/>
              <a:defRPr/>
            </a:pPr>
            <a:endParaRPr lang="en-US" altLang="zh-CN" sz="3200" kern="0" dirty="0">
              <a:latin typeface="+mn-lt"/>
              <a:ea typeface="+mn-ea"/>
            </a:endParaRPr>
          </a:p>
          <a:p>
            <a:pPr marL="342900" indent="-342900">
              <a:spcBef>
                <a:spcPct val="20000"/>
              </a:spcBef>
              <a:buClr>
                <a:srgbClr val="FF3300"/>
              </a:buClr>
              <a:buFont typeface="Wingdings" pitchFamily="2" charset="2"/>
              <a:buChar char="n"/>
              <a:defRPr/>
            </a:pPr>
            <a:endParaRPr lang="en-US" altLang="zh-CN" sz="3200" kern="0" dirty="0">
              <a:latin typeface="+mn-lt"/>
              <a:ea typeface="+mn-ea"/>
            </a:endParaRPr>
          </a:p>
          <a:p>
            <a:pPr marL="342900" indent="-342900">
              <a:spcBef>
                <a:spcPct val="20000"/>
              </a:spcBef>
              <a:buClr>
                <a:srgbClr val="FF3300"/>
              </a:buClr>
              <a:buFont typeface="Wingdings" pitchFamily="2" charset="2"/>
              <a:buChar char="n"/>
              <a:defRPr/>
            </a:pPr>
            <a:endParaRPr lang="en-US" altLang="zh-CN" sz="3200" kern="0" dirty="0">
              <a:latin typeface="+mn-lt"/>
              <a:ea typeface="+mn-ea"/>
            </a:endParaRPr>
          </a:p>
          <a:p>
            <a:pPr marL="342900" indent="-342900">
              <a:spcBef>
                <a:spcPct val="20000"/>
              </a:spcBef>
              <a:buClr>
                <a:srgbClr val="FF3300"/>
              </a:buClr>
              <a:buFont typeface="Wingdings" pitchFamily="2" charset="2"/>
              <a:buChar char="n"/>
              <a:defRPr/>
            </a:pPr>
            <a:endParaRPr lang="en-US" altLang="zh-CN" sz="3200" kern="0" dirty="0">
              <a:latin typeface="+mn-lt"/>
              <a:ea typeface="+mn-ea"/>
            </a:endParaRPr>
          </a:p>
          <a:p>
            <a:pPr marL="342900" indent="-342900">
              <a:spcBef>
                <a:spcPct val="20000"/>
              </a:spcBef>
              <a:buClr>
                <a:srgbClr val="FF3300"/>
              </a:buClr>
              <a:defRPr/>
            </a:pPr>
            <a:r>
              <a:rPr lang="zh-CN" altLang="en-US" sz="3200" kern="0" dirty="0">
                <a:latin typeface="+mn-lt"/>
                <a:ea typeface="+mn-ea"/>
              </a:rPr>
              <a:t>利用：                  </a:t>
            </a:r>
            <a:endParaRPr lang="en-US" altLang="zh-CN" sz="3200" kern="0" dirty="0">
              <a:latin typeface="+mn-lt"/>
              <a:ea typeface="+mn-ea"/>
            </a:endParaRPr>
          </a:p>
          <a:p>
            <a:pPr marL="342900" indent="-342900">
              <a:spcBef>
                <a:spcPct val="20000"/>
              </a:spcBef>
              <a:buClr>
                <a:srgbClr val="FF3300"/>
              </a:buClr>
              <a:buFont typeface="Wingdings" pitchFamily="2" charset="2"/>
              <a:buChar char="n"/>
              <a:defRPr/>
            </a:pPr>
            <a:endParaRPr lang="en-US" altLang="zh-CN" sz="3200" kern="0" dirty="0">
              <a:latin typeface="+mn-lt"/>
              <a:ea typeface="+mn-ea"/>
            </a:endParaRPr>
          </a:p>
        </p:txBody>
      </p:sp>
      <p:pic>
        <p:nvPicPr>
          <p:cNvPr id="23654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28875" y="1581150"/>
            <a:ext cx="5286375" cy="300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6" name="组合 15"/>
          <p:cNvGrpSpPr>
            <a:grpSpLocks/>
          </p:cNvGrpSpPr>
          <p:nvPr/>
        </p:nvGrpSpPr>
        <p:grpSpPr bwMode="auto">
          <a:xfrm>
            <a:off x="1331913" y="4797425"/>
            <a:ext cx="1916112" cy="1822450"/>
            <a:chOff x="1331640" y="4797152"/>
            <a:chExt cx="1916048" cy="1821944"/>
          </a:xfrm>
        </p:grpSpPr>
        <p:pic>
          <p:nvPicPr>
            <p:cNvPr id="236561" name="图片 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331640" y="5388446"/>
              <a:ext cx="1866900"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6562" name="图片 10"/>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401365" y="5980921"/>
              <a:ext cx="1771650" cy="63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6563" name="图片 1"/>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403648" y="4797152"/>
              <a:ext cx="1844040" cy="7543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5" name="组合 14"/>
          <p:cNvGrpSpPr>
            <a:grpSpLocks/>
          </p:cNvGrpSpPr>
          <p:nvPr/>
        </p:nvGrpSpPr>
        <p:grpSpPr bwMode="auto">
          <a:xfrm>
            <a:off x="4787900" y="4868863"/>
            <a:ext cx="3960813" cy="1706562"/>
            <a:chOff x="4355975" y="4869160"/>
            <a:chExt cx="3960441" cy="1706562"/>
          </a:xfrm>
        </p:grpSpPr>
        <p:grpSp>
          <p:nvGrpSpPr>
            <p:cNvPr id="236553" name="组合 6"/>
            <p:cNvGrpSpPr>
              <a:grpSpLocks/>
            </p:cNvGrpSpPr>
            <p:nvPr/>
          </p:nvGrpSpPr>
          <p:grpSpPr bwMode="auto">
            <a:xfrm>
              <a:off x="4355976" y="4869160"/>
              <a:ext cx="3960440" cy="533400"/>
              <a:chOff x="4355976" y="5085184"/>
              <a:chExt cx="3960440" cy="533400"/>
            </a:xfrm>
          </p:grpSpPr>
          <p:pic>
            <p:nvPicPr>
              <p:cNvPr id="236559" name="图片 3"/>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5996126" y="5120570"/>
                <a:ext cx="2320290" cy="4067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6560" name="图片 2"/>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4355976" y="5085184"/>
                <a:ext cx="1753553"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36554" name="组合 9"/>
            <p:cNvGrpSpPr>
              <a:grpSpLocks/>
            </p:cNvGrpSpPr>
            <p:nvPr/>
          </p:nvGrpSpPr>
          <p:grpSpPr bwMode="auto">
            <a:xfrm>
              <a:off x="4355975" y="5396448"/>
              <a:ext cx="2643256" cy="572661"/>
              <a:chOff x="4355975" y="5396448"/>
              <a:chExt cx="2643256" cy="572661"/>
            </a:xfrm>
          </p:grpSpPr>
          <p:pic>
            <p:nvPicPr>
              <p:cNvPr id="236557" name="图片 7"/>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4355975" y="5426184"/>
                <a:ext cx="1728788"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6558" name="图片 8"/>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6220562" y="5396448"/>
                <a:ext cx="778669" cy="378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236555" name="图片 11"/>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4427984" y="6011366"/>
              <a:ext cx="1685925" cy="5643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6556" name="图片 13"/>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6106859" y="6093286"/>
              <a:ext cx="1851660" cy="334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7" name="文本框 16"/>
          <p:cNvSpPr txBox="1">
            <a:spLocks noChangeArrowheads="1"/>
          </p:cNvSpPr>
          <p:nvPr/>
        </p:nvSpPr>
        <p:spPr bwMode="auto">
          <a:xfrm>
            <a:off x="3454400" y="4938713"/>
            <a:ext cx="1262063"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2800"/>
              <a:t>则有：</a:t>
            </a:r>
          </a:p>
        </p:txBody>
      </p:sp>
      <p:sp>
        <p:nvSpPr>
          <p:cNvPr id="18" name="圆角矩形标注 17"/>
          <p:cNvSpPr>
            <a:spLocks noChangeArrowheads="1"/>
          </p:cNvSpPr>
          <p:nvPr/>
        </p:nvSpPr>
        <p:spPr bwMode="auto">
          <a:xfrm>
            <a:off x="7092950" y="2349500"/>
            <a:ext cx="1655763" cy="731838"/>
          </a:xfrm>
          <a:prstGeom prst="wedgeRoundRectCallout">
            <a:avLst>
              <a:gd name="adj1" fmla="val -68685"/>
              <a:gd name="adj2" fmla="val 179602"/>
              <a:gd name="adj3" fmla="val 16667"/>
            </a:avLst>
          </a:prstGeom>
          <a:solidFill>
            <a:schemeClr val="accent1"/>
          </a:solidFill>
          <a:ln w="9525" algn="ctr">
            <a:solidFill>
              <a:schemeClr val="tx1"/>
            </a:solidFill>
            <a:round/>
            <a:headEnd/>
            <a:tailEnd/>
          </a:ln>
        </p:spPr>
        <p:txBody>
          <a:bodyPr wrap="none"/>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1800">
                <a:solidFill>
                  <a:srgbClr val="FF0000"/>
                </a:solidFill>
              </a:rPr>
              <a:t>减号后面这项</a:t>
            </a:r>
            <a:endParaRPr lang="en-US" altLang="zh-CN" sz="1800">
              <a:solidFill>
                <a:srgbClr val="FF0000"/>
              </a:solidFill>
            </a:endParaRPr>
          </a:p>
          <a:p>
            <a:pPr eaLnBrk="1" hangingPunct="1">
              <a:spcBef>
                <a:spcPct val="0"/>
              </a:spcBef>
              <a:buFontTx/>
              <a:buNone/>
            </a:pPr>
            <a:r>
              <a:rPr lang="zh-CN" altLang="en-US" sz="1800">
                <a:solidFill>
                  <a:srgbClr val="FF0000"/>
                </a:solidFill>
              </a:rPr>
              <a:t>却不容易计算</a:t>
            </a:r>
          </a:p>
        </p:txBody>
      </p:sp>
    </p:spTree>
    <p:extLst>
      <p:ext uri="{BB962C8B-B14F-4D97-AF65-F5344CB8AC3E}">
        <p14:creationId xmlns:p14="http://schemas.microsoft.com/office/powerpoint/2010/main" val="279402665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iterate type="wd">
                                    <p:tmPct val="10000"/>
                                  </p:iterate>
                                  <p:childTnLst>
                                    <p:set>
                                      <p:cBhvr>
                                        <p:cTn id="6" dur="1" fill="hold">
                                          <p:stCondLst>
                                            <p:cond delay="0"/>
                                          </p:stCondLst>
                                        </p:cTn>
                                        <p:tgtEl>
                                          <p:spTgt spid="6">
                                            <p:txEl>
                                              <p:pRg st="6" end="6"/>
                                            </p:txEl>
                                          </p:spTgt>
                                        </p:tgtEl>
                                        <p:attrNameLst>
                                          <p:attrName>style.visibility</p:attrName>
                                        </p:attrNameLst>
                                      </p:cBhvr>
                                      <p:to>
                                        <p:strVal val="visible"/>
                                      </p:to>
                                    </p:set>
                                    <p:animEffect transition="in" filter="wipe(up)">
                                      <p:cBhvr>
                                        <p:cTn id="7" dur="500"/>
                                        <p:tgtEl>
                                          <p:spTgt spid="6">
                                            <p:txEl>
                                              <p:pRg st="6" end="6"/>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up)">
                                      <p:cBhvr>
                                        <p:cTn id="12" dur="500"/>
                                        <p:tgtEl>
                                          <p:spTgt spid="1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wipe(up)">
                                      <p:cBhvr>
                                        <p:cTn id="17" dur="500"/>
                                        <p:tgtEl>
                                          <p:spTgt spid="17"/>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1" fill="hold"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wipe(up)">
                                      <p:cBhvr>
                                        <p:cTn id="22" dur="500"/>
                                        <p:tgtEl>
                                          <p:spTgt spid="15"/>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wipe(down)">
                                      <p:cBhvr>
                                        <p:cTn id="2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94" name="标题 1"/>
          <p:cNvSpPr>
            <a:spLocks noGrp="1"/>
          </p:cNvSpPr>
          <p:nvPr>
            <p:ph type="title"/>
          </p:nvPr>
        </p:nvSpPr>
        <p:spPr/>
        <p:txBody>
          <a:bodyPr/>
          <a:lstStyle/>
          <a:p>
            <a:r>
              <a:rPr lang="zh-CN" altLang="en-US" dirty="0"/>
              <a:t>语音识别算法</a:t>
            </a:r>
            <a:r>
              <a:rPr lang="en-US" altLang="zh-CN" dirty="0"/>
              <a:t>:DNN-HMM</a:t>
            </a:r>
            <a:endParaRPr lang="zh-CN" altLang="en-US" dirty="0"/>
          </a:p>
        </p:txBody>
      </p:sp>
      <p:sp>
        <p:nvSpPr>
          <p:cNvPr id="6" name="内容占位符 2"/>
          <p:cNvSpPr txBox="1">
            <a:spLocks/>
          </p:cNvSpPr>
          <p:nvPr/>
        </p:nvSpPr>
        <p:spPr>
          <a:xfrm>
            <a:off x="285750" y="1428750"/>
            <a:ext cx="8572500" cy="5000625"/>
          </a:xfrm>
          <a:prstGeom prst="rect">
            <a:avLst/>
          </a:prstGeom>
        </p:spPr>
        <p:txBody>
          <a:bodyPr/>
          <a:lstStyle/>
          <a:p>
            <a:pPr marL="342900" indent="-342900">
              <a:spcBef>
                <a:spcPct val="20000"/>
              </a:spcBef>
              <a:buClr>
                <a:srgbClr val="FF3300"/>
              </a:buClr>
              <a:buFont typeface="Wingdings" pitchFamily="2" charset="2"/>
              <a:buChar char="n"/>
              <a:defRPr/>
            </a:pPr>
            <a:r>
              <a:rPr lang="en-US" altLang="zh-CN" sz="3200" kern="0" dirty="0">
                <a:latin typeface="+mn-lt"/>
                <a:ea typeface="+mn-ea"/>
              </a:rPr>
              <a:t>RBM</a:t>
            </a:r>
            <a:r>
              <a:rPr lang="zh-CN" altLang="en-US" sz="3200" kern="0" dirty="0">
                <a:latin typeface="+mn-lt"/>
                <a:ea typeface="+mn-ea"/>
              </a:rPr>
              <a:t>：</a:t>
            </a:r>
            <a:endParaRPr lang="en-US" altLang="zh-CN" sz="3200" kern="0" dirty="0">
              <a:latin typeface="+mn-lt"/>
              <a:ea typeface="+mn-ea"/>
            </a:endParaRPr>
          </a:p>
          <a:p>
            <a:pPr marL="800100" lvl="1" indent="-342900">
              <a:spcBef>
                <a:spcPct val="20000"/>
              </a:spcBef>
              <a:spcAft>
                <a:spcPts val="600"/>
              </a:spcAft>
              <a:buFont typeface="Wingdings" pitchFamily="2" charset="2"/>
              <a:buChar char="Ø"/>
              <a:defRPr/>
            </a:pPr>
            <a:r>
              <a:rPr lang="zh-CN" altLang="en-US" sz="2400" dirty="0">
                <a:latin typeface="Arial" charset="0"/>
              </a:rPr>
              <a:t>解决方法：</a:t>
            </a:r>
            <a:r>
              <a:rPr lang="en-US" altLang="zh-CN" sz="2400" dirty="0">
                <a:latin typeface="Arial" charset="0"/>
              </a:rPr>
              <a:t>CD-K</a:t>
            </a:r>
            <a:r>
              <a:rPr lang="zh-CN" altLang="en-US" sz="2400" dirty="0">
                <a:latin typeface="Arial" charset="0"/>
              </a:rPr>
              <a:t>（</a:t>
            </a:r>
            <a:r>
              <a:rPr lang="en-US" altLang="zh-CN" sz="2400" dirty="0">
                <a:latin typeface="Arial" charset="0"/>
              </a:rPr>
              <a:t>K</a:t>
            </a:r>
            <a:r>
              <a:rPr lang="zh-CN" altLang="en-US" sz="2400" dirty="0">
                <a:latin typeface="Arial" charset="0"/>
              </a:rPr>
              <a:t>步对比散度算法） </a:t>
            </a:r>
            <a:endParaRPr lang="en-US" altLang="zh-CN" sz="2400" dirty="0">
              <a:latin typeface="Arial" charset="0"/>
            </a:endParaRPr>
          </a:p>
          <a:p>
            <a:pPr marL="800100" lvl="1" indent="-342900">
              <a:spcBef>
                <a:spcPct val="20000"/>
              </a:spcBef>
              <a:spcAft>
                <a:spcPts val="600"/>
              </a:spcAft>
              <a:buFont typeface="Wingdings" pitchFamily="2" charset="2"/>
              <a:buChar char="Ø"/>
              <a:defRPr/>
            </a:pPr>
            <a:r>
              <a:rPr lang="zh-CN" altLang="en-US" sz="2400" dirty="0">
                <a:latin typeface="Arial" charset="0"/>
              </a:rPr>
              <a:t>理论脉络：</a:t>
            </a:r>
            <a:endParaRPr lang="en-US" altLang="zh-CN" sz="2400" dirty="0">
              <a:latin typeface="Arial" charset="0"/>
            </a:endParaRPr>
          </a:p>
          <a:p>
            <a:pPr marL="800100" lvl="1" indent="-342900">
              <a:spcBef>
                <a:spcPct val="20000"/>
              </a:spcBef>
              <a:spcAft>
                <a:spcPts val="600"/>
              </a:spcAft>
              <a:buFont typeface="Wingdings" pitchFamily="2" charset="2"/>
              <a:buChar char="Ø"/>
              <a:defRPr/>
            </a:pPr>
            <a:endParaRPr lang="en-US" altLang="zh-CN" sz="2400" dirty="0">
              <a:latin typeface="Arial" charset="0"/>
            </a:endParaRPr>
          </a:p>
        </p:txBody>
      </p:sp>
      <p:sp>
        <p:nvSpPr>
          <p:cNvPr id="2" name="文本框 1"/>
          <p:cNvSpPr txBox="1">
            <a:spLocks noChangeArrowheads="1"/>
          </p:cNvSpPr>
          <p:nvPr/>
        </p:nvSpPr>
        <p:spPr bwMode="auto">
          <a:xfrm>
            <a:off x="3168650" y="3275013"/>
            <a:ext cx="23907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1800"/>
              <a:t>MC</a:t>
            </a:r>
            <a:r>
              <a:rPr lang="zh-CN" altLang="en-US" sz="1800"/>
              <a:t>（蒙特卡洛方法）</a:t>
            </a:r>
          </a:p>
        </p:txBody>
      </p:sp>
      <p:sp>
        <p:nvSpPr>
          <p:cNvPr id="5" name="文本框 4"/>
          <p:cNvSpPr txBox="1">
            <a:spLocks noChangeArrowheads="1"/>
          </p:cNvSpPr>
          <p:nvPr/>
        </p:nvSpPr>
        <p:spPr bwMode="auto">
          <a:xfrm>
            <a:off x="2411413" y="4067175"/>
            <a:ext cx="390366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1800"/>
              <a:t>MCMC</a:t>
            </a:r>
            <a:r>
              <a:rPr lang="zh-CN" altLang="en-US" sz="1800"/>
              <a:t>（马尔可夫链蒙特卡洛方法）</a:t>
            </a:r>
          </a:p>
        </p:txBody>
      </p:sp>
      <p:sp>
        <p:nvSpPr>
          <p:cNvPr id="7" name="文本框 6"/>
          <p:cNvSpPr txBox="1">
            <a:spLocks noChangeArrowheads="1"/>
          </p:cNvSpPr>
          <p:nvPr/>
        </p:nvSpPr>
        <p:spPr bwMode="auto">
          <a:xfrm>
            <a:off x="3738563" y="4879975"/>
            <a:ext cx="124936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1800"/>
              <a:t>Gibbs</a:t>
            </a:r>
            <a:r>
              <a:rPr lang="zh-CN" altLang="en-US" sz="1800"/>
              <a:t>采样</a:t>
            </a:r>
          </a:p>
        </p:txBody>
      </p:sp>
      <p:sp>
        <p:nvSpPr>
          <p:cNvPr id="8" name="文本框 7"/>
          <p:cNvSpPr txBox="1">
            <a:spLocks noChangeArrowheads="1"/>
          </p:cNvSpPr>
          <p:nvPr/>
        </p:nvSpPr>
        <p:spPr bwMode="auto">
          <a:xfrm>
            <a:off x="3989388" y="5651500"/>
            <a:ext cx="7493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1800"/>
              <a:t>CD-K</a:t>
            </a:r>
            <a:endParaRPr lang="zh-CN" altLang="en-US" sz="1800"/>
          </a:p>
        </p:txBody>
      </p:sp>
      <p:sp>
        <p:nvSpPr>
          <p:cNvPr id="3" name="下箭头 2"/>
          <p:cNvSpPr>
            <a:spLocks noChangeArrowheads="1"/>
          </p:cNvSpPr>
          <p:nvPr/>
        </p:nvSpPr>
        <p:spPr bwMode="auto">
          <a:xfrm>
            <a:off x="4284663" y="3789363"/>
            <a:ext cx="158750" cy="277812"/>
          </a:xfrm>
          <a:prstGeom prst="downArrow">
            <a:avLst>
              <a:gd name="adj1" fmla="val 50000"/>
              <a:gd name="adj2" fmla="val 49737"/>
            </a:avLst>
          </a:prstGeom>
          <a:solidFill>
            <a:schemeClr val="accent1"/>
          </a:solidFill>
          <a:ln w="9525" algn="ctr">
            <a:solidFill>
              <a:schemeClr val="tx1"/>
            </a:solidFill>
            <a:round/>
            <a:headEnd/>
            <a:tailEnd/>
          </a:ln>
        </p:spPr>
        <p:txBody>
          <a:bodyPr wrap="none"/>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9" name="下箭头 8"/>
          <p:cNvSpPr>
            <a:spLocks noChangeArrowheads="1"/>
          </p:cNvSpPr>
          <p:nvPr/>
        </p:nvSpPr>
        <p:spPr bwMode="auto">
          <a:xfrm>
            <a:off x="4284663" y="4446588"/>
            <a:ext cx="158750" cy="277812"/>
          </a:xfrm>
          <a:prstGeom prst="downArrow">
            <a:avLst>
              <a:gd name="adj1" fmla="val 50000"/>
              <a:gd name="adj2" fmla="val 49737"/>
            </a:avLst>
          </a:prstGeom>
          <a:solidFill>
            <a:schemeClr val="accent1"/>
          </a:solidFill>
          <a:ln w="9525" algn="ctr">
            <a:solidFill>
              <a:schemeClr val="tx1"/>
            </a:solidFill>
            <a:round/>
            <a:headEnd/>
            <a:tailEnd/>
          </a:ln>
        </p:spPr>
        <p:txBody>
          <a:bodyPr wrap="none"/>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0" name="下箭头 9"/>
          <p:cNvSpPr>
            <a:spLocks noChangeArrowheads="1"/>
          </p:cNvSpPr>
          <p:nvPr/>
        </p:nvSpPr>
        <p:spPr bwMode="auto">
          <a:xfrm>
            <a:off x="4284663" y="5310188"/>
            <a:ext cx="158750" cy="279400"/>
          </a:xfrm>
          <a:prstGeom prst="downArrow">
            <a:avLst>
              <a:gd name="adj1" fmla="val 50000"/>
              <a:gd name="adj2" fmla="val 50021"/>
            </a:avLst>
          </a:prstGeom>
          <a:solidFill>
            <a:schemeClr val="accent1"/>
          </a:solidFill>
          <a:ln w="9525" algn="ctr">
            <a:solidFill>
              <a:schemeClr val="tx1"/>
            </a:solidFill>
            <a:round/>
            <a:headEnd/>
            <a:tailEnd/>
          </a:ln>
        </p:spPr>
        <p:txBody>
          <a:bodyPr wrap="none"/>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Tree>
    <p:extLst>
      <p:ext uri="{BB962C8B-B14F-4D97-AF65-F5344CB8AC3E}">
        <p14:creationId xmlns:p14="http://schemas.microsoft.com/office/powerpoint/2010/main" val="250434855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Effect transition="in" filter="wipe(up)">
                                      <p:cBhvr>
                                        <p:cTn id="7" dur="500"/>
                                        <p:tgtEl>
                                          <p:spTgt spid="6">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nodeType="click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wipe(up)">
                                      <p:cBhvr>
                                        <p:cTn id="12" dur="500"/>
                                        <p:tgtEl>
                                          <p:spTgt spid="6">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up)">
                                      <p:cBhvr>
                                        <p:cTn id="17" dur="500"/>
                                        <p:tgtEl>
                                          <p:spTgt spid="2"/>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wipe(up)">
                                      <p:cBhvr>
                                        <p:cTn id="22" dur="500"/>
                                        <p:tgtEl>
                                          <p:spTgt spid="3"/>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wipe(up)">
                                      <p:cBhvr>
                                        <p:cTn id="27" dur="500"/>
                                        <p:tgtEl>
                                          <p:spTgt spid="5"/>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1"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up)">
                                      <p:cBhvr>
                                        <p:cTn id="32" dur="500"/>
                                        <p:tgtEl>
                                          <p:spTgt spid="9"/>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1" fill="hold" grpId="0" nodeType="click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wipe(up)">
                                      <p:cBhvr>
                                        <p:cTn id="37" dur="500"/>
                                        <p:tgtEl>
                                          <p:spTgt spid="7"/>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1" fill="hold" grpId="0" nodeType="click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wipe(up)">
                                      <p:cBhvr>
                                        <p:cTn id="42" dur="500"/>
                                        <p:tgtEl>
                                          <p:spTgt spid="10"/>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1" fill="hold" grpId="0" nodeType="clickEffect">
                                  <p:stCondLst>
                                    <p:cond delay="0"/>
                                  </p:stCondLst>
                                  <p:childTnLst>
                                    <p:set>
                                      <p:cBhvr>
                                        <p:cTn id="46" dur="1" fill="hold">
                                          <p:stCondLst>
                                            <p:cond delay="0"/>
                                          </p:stCondLst>
                                        </p:cTn>
                                        <p:tgtEl>
                                          <p:spTgt spid="8"/>
                                        </p:tgtEl>
                                        <p:attrNameLst>
                                          <p:attrName>style.visibility</p:attrName>
                                        </p:attrNameLst>
                                      </p:cBhvr>
                                      <p:to>
                                        <p:strVal val="visible"/>
                                      </p:to>
                                    </p:set>
                                    <p:animEffect transition="in" filter="wipe(up)">
                                      <p:cBhvr>
                                        <p:cTn id="4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7" grpId="0"/>
      <p:bldP spid="8" grpId="0"/>
      <p:bldP spid="3" grpId="0" animBg="1"/>
      <p:bldP spid="9" grpId="0" animBg="1"/>
      <p:bldP spid="10"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标题 1"/>
          <p:cNvSpPr>
            <a:spLocks noGrp="1"/>
          </p:cNvSpPr>
          <p:nvPr>
            <p:ph type="title"/>
          </p:nvPr>
        </p:nvSpPr>
        <p:spPr/>
        <p:txBody>
          <a:bodyPr/>
          <a:lstStyle/>
          <a:p>
            <a:r>
              <a:rPr lang="zh-CN" altLang="en-US" dirty="0"/>
              <a:t>语音识别算法</a:t>
            </a:r>
            <a:r>
              <a:rPr lang="en-US" altLang="zh-CN" dirty="0"/>
              <a:t>:DNN-HMM</a:t>
            </a:r>
            <a:endParaRPr lang="zh-CN" altLang="en-US" dirty="0"/>
          </a:p>
        </p:txBody>
      </p:sp>
      <p:sp>
        <p:nvSpPr>
          <p:cNvPr id="324611" name="内容占位符 2"/>
          <p:cNvSpPr>
            <a:spLocks noGrp="1"/>
          </p:cNvSpPr>
          <p:nvPr>
            <p:ph idx="1"/>
          </p:nvPr>
        </p:nvSpPr>
        <p:spPr>
          <a:xfrm>
            <a:off x="457200" y="1341438"/>
            <a:ext cx="8291264" cy="5256212"/>
          </a:xfrm>
        </p:spPr>
        <p:txBody>
          <a:bodyPr/>
          <a:lstStyle/>
          <a:p>
            <a:pPr>
              <a:lnSpc>
                <a:spcPct val="150000"/>
              </a:lnSpc>
              <a:spcBef>
                <a:spcPts val="400"/>
              </a:spcBef>
              <a:spcAft>
                <a:spcPts val="400"/>
              </a:spcAft>
              <a:buFont typeface="Wingdings" panose="05000000000000000000" pitchFamily="2" charset="2"/>
              <a:buChar char="p"/>
            </a:pP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DBN</a:t>
            </a: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a:t>
            </a:r>
            <a:endParaRPr lang="en-US" altLang="zh-CN" sz="2400" dirty="0">
              <a:latin typeface="Times New Roman" panose="02020603050405020304" pitchFamily="18" charset="0"/>
              <a:ea typeface="黑体" panose="02010609060101010101" pitchFamily="49" charset="-122"/>
              <a:cs typeface="Times New Roman" panose="02020603050405020304" pitchFamily="18" charset="0"/>
            </a:endParaRPr>
          </a:p>
          <a:p>
            <a:pPr lvl="1">
              <a:lnSpc>
                <a:spcPct val="150000"/>
              </a:lnSpc>
              <a:spcBef>
                <a:spcPts val="400"/>
              </a:spcBef>
              <a:spcAft>
                <a:spcPts val="400"/>
              </a:spcAft>
              <a:buFont typeface="Wingdings" panose="05000000000000000000" pitchFamily="2" charset="2"/>
              <a:buChar char="ü"/>
            </a:pPr>
            <a:r>
              <a:rPr lang="zh-CN" altLang="zh-CN" sz="2400" dirty="0">
                <a:latin typeface="Times New Roman" panose="02020603050405020304" pitchFamily="18" charset="0"/>
                <a:cs typeface="Times New Roman" panose="02020603050405020304" pitchFamily="18" charset="0"/>
              </a:rPr>
              <a:t>在按照上述方法训练完成一个</a:t>
            </a:r>
            <a:r>
              <a:rPr lang="en-US" altLang="zh-CN" sz="2400" dirty="0">
                <a:latin typeface="Times New Roman" panose="02020603050405020304" pitchFamily="18" charset="0"/>
                <a:cs typeface="Times New Roman" panose="02020603050405020304" pitchFamily="18" charset="0"/>
              </a:rPr>
              <a:t>RBM</a:t>
            </a:r>
            <a:r>
              <a:rPr lang="zh-CN" altLang="zh-CN" sz="2400" dirty="0">
                <a:latin typeface="Times New Roman" panose="02020603050405020304" pitchFamily="18" charset="0"/>
                <a:cs typeface="Times New Roman" panose="02020603050405020304" pitchFamily="18" charset="0"/>
              </a:rPr>
              <a:t>以后，把学习得到的权重固定住，将该</a:t>
            </a:r>
            <a:r>
              <a:rPr lang="en-US" altLang="zh-CN" sz="2400" dirty="0">
                <a:latin typeface="Times New Roman" panose="02020603050405020304" pitchFamily="18" charset="0"/>
                <a:cs typeface="Times New Roman" panose="02020603050405020304" pitchFamily="18" charset="0"/>
              </a:rPr>
              <a:t>RBM</a:t>
            </a:r>
            <a:r>
              <a:rPr lang="zh-CN" altLang="zh-CN" sz="2400" dirty="0">
                <a:latin typeface="Times New Roman" panose="02020603050405020304" pitchFamily="18" charset="0"/>
                <a:cs typeface="Times New Roman" panose="02020603050405020304" pitchFamily="18" charset="0"/>
              </a:rPr>
              <a:t>的隐层状态作为另一个</a:t>
            </a:r>
            <a:r>
              <a:rPr lang="en-US" altLang="zh-CN" sz="2400" dirty="0">
                <a:latin typeface="Times New Roman" panose="02020603050405020304" pitchFamily="18" charset="0"/>
                <a:cs typeface="Times New Roman" panose="02020603050405020304" pitchFamily="18" charset="0"/>
              </a:rPr>
              <a:t>RBM</a:t>
            </a:r>
            <a:r>
              <a:rPr lang="zh-CN" altLang="zh-CN" sz="2400" dirty="0">
                <a:latin typeface="Times New Roman" panose="02020603050405020304" pitchFamily="18" charset="0"/>
                <a:cs typeface="Times New Roman" panose="02020603050405020304" pitchFamily="18" charset="0"/>
              </a:rPr>
              <a:t>的输入数据，从而可以训练得到一个新的隐层。</a:t>
            </a:r>
            <a:endParaRPr lang="en-US" altLang="zh-CN" sz="2400" dirty="0">
              <a:latin typeface="Times New Roman" panose="02020603050405020304" pitchFamily="18" charset="0"/>
              <a:cs typeface="Times New Roman" panose="02020603050405020304" pitchFamily="18" charset="0"/>
            </a:endParaRPr>
          </a:p>
          <a:p>
            <a:pPr lvl="1">
              <a:lnSpc>
                <a:spcPct val="150000"/>
              </a:lnSpc>
              <a:spcBef>
                <a:spcPts val="400"/>
              </a:spcBef>
              <a:spcAft>
                <a:spcPts val="400"/>
              </a:spcAft>
              <a:buFont typeface="Wingdings" panose="05000000000000000000" pitchFamily="2" charset="2"/>
              <a:buChar char="ü"/>
            </a:pPr>
            <a:r>
              <a:rPr lang="zh-CN" altLang="zh-CN" sz="2400" dirty="0">
                <a:latin typeface="Times New Roman" panose="02020603050405020304" pitchFamily="18" charset="0"/>
                <a:cs typeface="Times New Roman" panose="02020603050405020304" pitchFamily="18" charset="0"/>
              </a:rPr>
              <a:t>重复多次，就可堆叠成一个多层的生</a:t>
            </a:r>
            <a:r>
              <a:rPr lang="zh-CN" altLang="en-US" sz="2400" dirty="0">
                <a:latin typeface="Times New Roman" panose="02020603050405020304" pitchFamily="18" charset="0"/>
                <a:cs typeface="Times New Roman" panose="02020603050405020304" pitchFamily="18" charset="0"/>
              </a:rPr>
              <a:t>成</a:t>
            </a:r>
            <a:r>
              <a:rPr lang="zh-CN" altLang="zh-CN" sz="2400" dirty="0">
                <a:latin typeface="Times New Roman" panose="02020603050405020304" pitchFamily="18" charset="0"/>
                <a:cs typeface="Times New Roman" panose="02020603050405020304" pitchFamily="18" charset="0"/>
              </a:rPr>
              <a:t>式</a:t>
            </a:r>
            <a:r>
              <a:rPr lang="en-US" altLang="zh-CN" sz="2400" dirty="0">
                <a:latin typeface="Times New Roman" panose="02020603050405020304" pitchFamily="18" charset="0"/>
                <a:cs typeface="Times New Roman" panose="02020603050405020304" pitchFamily="18" charset="0"/>
              </a:rPr>
              <a:t>DBN</a:t>
            </a:r>
            <a:r>
              <a:rPr lang="zh-CN" altLang="zh-CN" sz="2400" dirty="0">
                <a:latin typeface="Times New Roman" panose="02020603050405020304" pitchFamily="18" charset="0"/>
                <a:cs typeface="Times New Roman" panose="02020603050405020304" pitchFamily="18" charset="0"/>
              </a:rPr>
              <a:t>模型。</a:t>
            </a:r>
            <a:endParaRPr lang="en-US" altLang="zh-CN" sz="2400" dirty="0">
              <a:latin typeface="Times New Roman" panose="02020603050405020304" pitchFamily="18" charset="0"/>
              <a:cs typeface="Times New Roman" panose="02020603050405020304" pitchFamily="18" charset="0"/>
            </a:endParaRPr>
          </a:p>
          <a:p>
            <a:pPr lvl="1">
              <a:lnSpc>
                <a:spcPct val="150000"/>
              </a:lnSpc>
              <a:spcBef>
                <a:spcPts val="400"/>
              </a:spcBef>
              <a:spcAft>
                <a:spcPts val="400"/>
              </a:spcAft>
              <a:buFont typeface="Wingdings" panose="05000000000000000000" pitchFamily="2" charset="2"/>
              <a:buChar char="ü"/>
            </a:pPr>
            <a:r>
              <a:rPr lang="zh-CN" altLang="zh-CN" sz="2400" dirty="0">
                <a:latin typeface="Times New Roman" panose="02020603050405020304" pitchFamily="18" charset="0"/>
                <a:cs typeface="Times New Roman" panose="02020603050405020304" pitchFamily="18" charset="0"/>
              </a:rPr>
              <a:t>构成</a:t>
            </a:r>
            <a:r>
              <a:rPr lang="en-US" altLang="zh-CN" sz="2400" dirty="0">
                <a:latin typeface="Times New Roman" panose="02020603050405020304" pitchFamily="18" charset="0"/>
                <a:cs typeface="Times New Roman" panose="02020603050405020304" pitchFamily="18" charset="0"/>
              </a:rPr>
              <a:t>DBN</a:t>
            </a:r>
            <a:r>
              <a:rPr lang="zh-CN" altLang="zh-CN" sz="2400" dirty="0">
                <a:latin typeface="Times New Roman" panose="02020603050405020304" pitchFamily="18" charset="0"/>
                <a:cs typeface="Times New Roman" panose="02020603050405020304" pitchFamily="18" charset="0"/>
              </a:rPr>
              <a:t>后，将最上一层之后增加一个</a:t>
            </a:r>
            <a:r>
              <a:rPr lang="en-US" altLang="zh-CN" sz="2400" dirty="0" err="1">
                <a:latin typeface="Times New Roman" panose="02020603050405020304" pitchFamily="18" charset="0"/>
                <a:cs typeface="Times New Roman" panose="02020603050405020304" pitchFamily="18" charset="0"/>
              </a:rPr>
              <a:t>softmax</a:t>
            </a:r>
            <a:r>
              <a:rPr lang="zh-CN" altLang="zh-CN" sz="2400" dirty="0">
                <a:latin typeface="Times New Roman" panose="02020603050405020304" pitchFamily="18" charset="0"/>
                <a:cs typeface="Times New Roman" panose="02020603050405020304" pitchFamily="18" charset="0"/>
              </a:rPr>
              <a:t>输出层，就构成一个自下而上的前馈的、深层的、</a:t>
            </a:r>
            <a:r>
              <a:rPr lang="zh-CN" altLang="en-US" sz="2400" dirty="0">
                <a:latin typeface="Times New Roman" panose="02020603050405020304" pitchFamily="18" charset="0"/>
                <a:cs typeface="Times New Roman" panose="02020603050405020304" pitchFamily="18" charset="0"/>
              </a:rPr>
              <a:t>判别式</a:t>
            </a:r>
            <a:r>
              <a:rPr lang="zh-CN" altLang="zh-CN" sz="2400" dirty="0">
                <a:latin typeface="Times New Roman" panose="02020603050405020304" pitchFamily="18" charset="0"/>
                <a:cs typeface="Times New Roman" panose="02020603050405020304" pitchFamily="18" charset="0"/>
              </a:rPr>
              <a:t>的</a:t>
            </a:r>
            <a:r>
              <a:rPr lang="en-US" altLang="zh-CN" sz="2400" dirty="0">
                <a:latin typeface="Times New Roman" panose="02020603050405020304" pitchFamily="18" charset="0"/>
                <a:cs typeface="Times New Roman" panose="02020603050405020304" pitchFamily="18" charset="0"/>
              </a:rPr>
              <a:t>DNN</a:t>
            </a:r>
            <a:r>
              <a:rPr lang="zh-CN" altLang="zh-CN" sz="2400" dirty="0">
                <a:latin typeface="Times New Roman" panose="02020603050405020304" pitchFamily="18" charset="0"/>
                <a:cs typeface="Times New Roman" panose="02020603050405020304" pitchFamily="18" charset="0"/>
              </a:rPr>
              <a:t>网络。</a:t>
            </a:r>
            <a:endParaRPr lang="en-US" altLang="zh-CN" sz="1800" dirty="0">
              <a:latin typeface="Times New Roman" panose="02020603050405020304" pitchFamily="18" charset="0"/>
              <a:ea typeface="+mj-ea"/>
              <a:cs typeface="Times New Roman" panose="02020603050405020304" pitchFamily="18" charset="0"/>
            </a:endParaRPr>
          </a:p>
        </p:txBody>
      </p:sp>
    </p:spTree>
    <p:extLst>
      <p:ext uri="{BB962C8B-B14F-4D97-AF65-F5344CB8AC3E}">
        <p14:creationId xmlns:p14="http://schemas.microsoft.com/office/powerpoint/2010/main" val="283512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24611">
                                            <p:txEl>
                                              <p:pRg st="0" end="0"/>
                                            </p:txEl>
                                          </p:spTgt>
                                        </p:tgtEl>
                                        <p:attrNameLst>
                                          <p:attrName>style.visibility</p:attrName>
                                        </p:attrNameLst>
                                      </p:cBhvr>
                                      <p:to>
                                        <p:strVal val="visible"/>
                                      </p:to>
                                    </p:set>
                                    <p:animEffect transition="in" filter="wipe(up)">
                                      <p:cBhvr>
                                        <p:cTn id="7" dur="500"/>
                                        <p:tgtEl>
                                          <p:spTgt spid="3246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324611">
                                            <p:txEl>
                                              <p:pRg st="1" end="1"/>
                                            </p:txEl>
                                          </p:spTgt>
                                        </p:tgtEl>
                                        <p:attrNameLst>
                                          <p:attrName>style.visibility</p:attrName>
                                        </p:attrNameLst>
                                      </p:cBhvr>
                                      <p:to>
                                        <p:strVal val="visible"/>
                                      </p:to>
                                    </p:set>
                                    <p:animEffect transition="in" filter="wipe(up)">
                                      <p:cBhvr>
                                        <p:cTn id="12" dur="500"/>
                                        <p:tgtEl>
                                          <p:spTgt spid="32461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324611">
                                            <p:txEl>
                                              <p:pRg st="2" end="2"/>
                                            </p:txEl>
                                          </p:spTgt>
                                        </p:tgtEl>
                                        <p:attrNameLst>
                                          <p:attrName>style.visibility</p:attrName>
                                        </p:attrNameLst>
                                      </p:cBhvr>
                                      <p:to>
                                        <p:strVal val="visible"/>
                                      </p:to>
                                    </p:set>
                                    <p:animEffect transition="in" filter="wipe(up)">
                                      <p:cBhvr>
                                        <p:cTn id="17" dur="500"/>
                                        <p:tgtEl>
                                          <p:spTgt spid="32461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324611">
                                            <p:txEl>
                                              <p:pRg st="3" end="3"/>
                                            </p:txEl>
                                          </p:spTgt>
                                        </p:tgtEl>
                                        <p:attrNameLst>
                                          <p:attrName>style.visibility</p:attrName>
                                        </p:attrNameLst>
                                      </p:cBhvr>
                                      <p:to>
                                        <p:strVal val="visible"/>
                                      </p:to>
                                    </p:set>
                                    <p:animEffect transition="in" filter="wipe(up)">
                                      <p:cBhvr>
                                        <p:cTn id="22" dur="500"/>
                                        <p:tgtEl>
                                          <p:spTgt spid="32461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标题 1"/>
          <p:cNvSpPr>
            <a:spLocks noGrp="1"/>
          </p:cNvSpPr>
          <p:nvPr>
            <p:ph type="title"/>
          </p:nvPr>
        </p:nvSpPr>
        <p:spPr/>
        <p:txBody>
          <a:bodyPr/>
          <a:lstStyle/>
          <a:p>
            <a:r>
              <a:rPr lang="zh-CN" altLang="en-US" dirty="0"/>
              <a:t>语音识别算法</a:t>
            </a:r>
            <a:r>
              <a:rPr lang="en-US" altLang="zh-CN" dirty="0"/>
              <a:t>:DNN-HMM</a:t>
            </a:r>
            <a:endParaRPr lang="zh-CN" altLang="en-US" dirty="0"/>
          </a:p>
        </p:txBody>
      </p:sp>
      <p:sp>
        <p:nvSpPr>
          <p:cNvPr id="324611" name="内容占位符 2"/>
          <p:cNvSpPr>
            <a:spLocks noGrp="1"/>
          </p:cNvSpPr>
          <p:nvPr>
            <p:ph idx="1"/>
          </p:nvPr>
        </p:nvSpPr>
        <p:spPr>
          <a:xfrm>
            <a:off x="457200" y="1341438"/>
            <a:ext cx="8291264" cy="5256212"/>
          </a:xfrm>
        </p:spPr>
        <p:txBody>
          <a:bodyPr/>
          <a:lstStyle/>
          <a:p>
            <a:pPr>
              <a:lnSpc>
                <a:spcPct val="150000"/>
              </a:lnSpc>
              <a:spcBef>
                <a:spcPts val="400"/>
              </a:spcBef>
              <a:spcAft>
                <a:spcPts val="400"/>
              </a:spcAft>
              <a:buFont typeface="Wingdings" panose="05000000000000000000" pitchFamily="2" charset="2"/>
              <a:buChar char="p"/>
            </a:pP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基于</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DAE</a:t>
            </a: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的预训练</a:t>
            </a:r>
            <a:endParaRPr lang="en-US" altLang="zh-CN" sz="2400" dirty="0">
              <a:latin typeface="Times New Roman" panose="02020603050405020304" pitchFamily="18" charset="0"/>
              <a:ea typeface="黑体" panose="02010609060101010101" pitchFamily="49" charset="-122"/>
              <a:cs typeface="Times New Roman" panose="02020603050405020304" pitchFamily="18" charset="0"/>
            </a:endParaRPr>
          </a:p>
          <a:p>
            <a:pPr lvl="1">
              <a:lnSpc>
                <a:spcPct val="150000"/>
              </a:lnSpc>
              <a:spcBef>
                <a:spcPts val="400"/>
              </a:spcBef>
              <a:spcAft>
                <a:spcPts val="400"/>
              </a:spcAft>
              <a:buFont typeface="Wingdings" panose="05000000000000000000" pitchFamily="2" charset="2"/>
              <a:buChar char="ü"/>
            </a:pPr>
            <a:r>
              <a:rPr lang="en-US" altLang="zh-CN" sz="2000" b="1" dirty="0">
                <a:solidFill>
                  <a:srgbClr val="C00000"/>
                </a:solidFill>
              </a:rPr>
              <a:t>AE</a:t>
            </a:r>
            <a:r>
              <a:rPr lang="zh-CN" altLang="en-US" sz="2000" dirty="0"/>
              <a:t>：</a:t>
            </a:r>
            <a:r>
              <a:rPr lang="zh-CN" altLang="en-US" sz="2000" dirty="0">
                <a:solidFill>
                  <a:srgbClr val="0070C0"/>
                </a:solidFill>
              </a:rPr>
              <a:t>输入层</a:t>
            </a:r>
            <a:r>
              <a:rPr lang="en-US" altLang="zh-CN" sz="2000" dirty="0">
                <a:solidFill>
                  <a:srgbClr val="0070C0"/>
                </a:solidFill>
              </a:rPr>
              <a:t>+1</a:t>
            </a:r>
            <a:r>
              <a:rPr lang="zh-CN" altLang="en-US" sz="2000" dirty="0">
                <a:solidFill>
                  <a:srgbClr val="0070C0"/>
                </a:solidFill>
              </a:rPr>
              <a:t>个隐层</a:t>
            </a:r>
            <a:r>
              <a:rPr lang="en-US" altLang="zh-CN" sz="2000" dirty="0">
                <a:solidFill>
                  <a:srgbClr val="0070C0"/>
                </a:solidFill>
              </a:rPr>
              <a:t>+</a:t>
            </a:r>
            <a:r>
              <a:rPr lang="zh-CN" altLang="en-US" sz="2000" dirty="0">
                <a:solidFill>
                  <a:srgbClr val="0070C0"/>
                </a:solidFill>
              </a:rPr>
              <a:t>输出层</a:t>
            </a:r>
            <a:r>
              <a:rPr lang="zh-CN" altLang="en-US" sz="2000" dirty="0"/>
              <a:t>；</a:t>
            </a:r>
            <a:r>
              <a:rPr lang="zh-CN" altLang="zh-CN" sz="2000" dirty="0">
                <a:solidFill>
                  <a:srgbClr val="0070C0"/>
                </a:solidFill>
              </a:rPr>
              <a:t>无监督模型</a:t>
            </a:r>
            <a:r>
              <a:rPr lang="zh-CN" altLang="en-US" sz="2000" dirty="0"/>
              <a:t>：</a:t>
            </a:r>
            <a:r>
              <a:rPr lang="zh-CN" altLang="zh-CN" sz="2000" dirty="0"/>
              <a:t>输出与输入向量同维，训练的目标是使其</a:t>
            </a:r>
            <a:r>
              <a:rPr lang="zh-CN" altLang="zh-CN" sz="2000" dirty="0">
                <a:solidFill>
                  <a:srgbClr val="0070C0"/>
                </a:solidFill>
              </a:rPr>
              <a:t>目标值等于输入值</a:t>
            </a:r>
            <a:r>
              <a:rPr lang="zh-CN" altLang="zh-CN" sz="2000" dirty="0"/>
              <a:t>，即尝试逼近一个</a:t>
            </a:r>
            <a:r>
              <a:rPr lang="zh-CN" altLang="zh-CN" sz="2000" dirty="0">
                <a:solidFill>
                  <a:srgbClr val="0070C0"/>
                </a:solidFill>
              </a:rPr>
              <a:t>恒等函数</a:t>
            </a:r>
            <a:r>
              <a:rPr lang="zh-CN" altLang="en-US" sz="2000" dirty="0"/>
              <a:t>。</a:t>
            </a:r>
            <a:endParaRPr lang="en-US" altLang="zh-CN" sz="2000" dirty="0"/>
          </a:p>
          <a:p>
            <a:pPr lvl="1">
              <a:lnSpc>
                <a:spcPct val="150000"/>
              </a:lnSpc>
              <a:spcBef>
                <a:spcPts val="400"/>
              </a:spcBef>
              <a:spcAft>
                <a:spcPts val="400"/>
              </a:spcAft>
              <a:buFont typeface="Wingdings" panose="05000000000000000000" pitchFamily="2" charset="2"/>
              <a:buChar char="ü"/>
              <a:defRPr/>
            </a:pPr>
            <a:r>
              <a:rPr lang="zh-CN" altLang="zh-CN" sz="2000" b="1" dirty="0">
                <a:solidFill>
                  <a:srgbClr val="C00000"/>
                </a:solidFill>
              </a:rPr>
              <a:t>逐层贪婪训练</a:t>
            </a:r>
            <a:r>
              <a:rPr lang="zh-CN" altLang="en-US" sz="2000" dirty="0">
                <a:solidFill>
                  <a:srgbClr val="C00000"/>
                </a:solidFill>
              </a:rPr>
              <a:t>：</a:t>
            </a:r>
            <a:r>
              <a:rPr lang="zh-CN" altLang="zh-CN" sz="2000" dirty="0"/>
              <a:t>先利用</a:t>
            </a:r>
            <a:r>
              <a:rPr lang="zh-CN" altLang="zh-CN" sz="2000" dirty="0">
                <a:solidFill>
                  <a:srgbClr val="0070C0"/>
                </a:solidFill>
              </a:rPr>
              <a:t>原始输入数据</a:t>
            </a:r>
            <a:r>
              <a:rPr lang="zh-CN" altLang="zh-CN" sz="2000" dirty="0"/>
              <a:t>训练一个</a:t>
            </a:r>
            <a:r>
              <a:rPr lang="en-US" altLang="zh-CN" sz="2000" dirty="0"/>
              <a:t>AE</a:t>
            </a:r>
            <a:r>
              <a:rPr lang="zh-CN" altLang="en-US" sz="2000" dirty="0"/>
              <a:t>，</a:t>
            </a:r>
            <a:r>
              <a:rPr lang="zh-CN" altLang="zh-CN" sz="2000" dirty="0"/>
              <a:t>得到</a:t>
            </a:r>
            <a:r>
              <a:rPr lang="zh-CN" altLang="zh-CN" sz="2000" dirty="0">
                <a:solidFill>
                  <a:srgbClr val="0070C0"/>
                </a:solidFill>
              </a:rPr>
              <a:t>第一个隐层</a:t>
            </a:r>
            <a:r>
              <a:rPr lang="zh-CN" altLang="zh-CN" sz="2000" dirty="0"/>
              <a:t>。然后将</a:t>
            </a:r>
            <a:r>
              <a:rPr lang="zh-CN" altLang="zh-CN" sz="2000" dirty="0">
                <a:solidFill>
                  <a:srgbClr val="0070C0"/>
                </a:solidFill>
              </a:rPr>
              <a:t>其隐层神经元激活值</a:t>
            </a:r>
            <a:r>
              <a:rPr lang="zh-CN" altLang="zh-CN" sz="2000" dirty="0"/>
              <a:t>组成的向量作为输入，继续训练一个新的</a:t>
            </a:r>
            <a:r>
              <a:rPr lang="en-US" altLang="zh-CN" sz="2000" dirty="0"/>
              <a:t>AE</a:t>
            </a:r>
            <a:r>
              <a:rPr lang="zh-CN" altLang="zh-CN" sz="2000" dirty="0"/>
              <a:t>，得到</a:t>
            </a:r>
            <a:r>
              <a:rPr lang="zh-CN" altLang="zh-CN" sz="2000" dirty="0">
                <a:solidFill>
                  <a:srgbClr val="0070C0"/>
                </a:solidFill>
              </a:rPr>
              <a:t>第二个隐层</a:t>
            </a:r>
            <a:r>
              <a:rPr lang="zh-CN" altLang="zh-CN" sz="2000" dirty="0"/>
              <a:t>，以此类推</a:t>
            </a:r>
            <a:endParaRPr lang="en-US" altLang="zh-CN" sz="2000" dirty="0"/>
          </a:p>
        </p:txBody>
      </p:sp>
    </p:spTree>
    <p:extLst>
      <p:ext uri="{BB962C8B-B14F-4D97-AF65-F5344CB8AC3E}">
        <p14:creationId xmlns:p14="http://schemas.microsoft.com/office/powerpoint/2010/main" val="2870850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24611">
                                            <p:txEl>
                                              <p:pRg st="0" end="0"/>
                                            </p:txEl>
                                          </p:spTgt>
                                        </p:tgtEl>
                                        <p:attrNameLst>
                                          <p:attrName>style.visibility</p:attrName>
                                        </p:attrNameLst>
                                      </p:cBhvr>
                                      <p:to>
                                        <p:strVal val="visible"/>
                                      </p:to>
                                    </p:set>
                                    <p:animEffect transition="in" filter="wipe(up)">
                                      <p:cBhvr>
                                        <p:cTn id="7" dur="500"/>
                                        <p:tgtEl>
                                          <p:spTgt spid="3246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324611">
                                            <p:txEl>
                                              <p:pRg st="1" end="1"/>
                                            </p:txEl>
                                          </p:spTgt>
                                        </p:tgtEl>
                                        <p:attrNameLst>
                                          <p:attrName>style.visibility</p:attrName>
                                        </p:attrNameLst>
                                      </p:cBhvr>
                                      <p:to>
                                        <p:strVal val="visible"/>
                                      </p:to>
                                    </p:set>
                                    <p:animEffect transition="in" filter="wipe(up)">
                                      <p:cBhvr>
                                        <p:cTn id="12" dur="500"/>
                                        <p:tgtEl>
                                          <p:spTgt spid="32461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324611">
                                            <p:txEl>
                                              <p:pRg st="2" end="2"/>
                                            </p:txEl>
                                          </p:spTgt>
                                        </p:tgtEl>
                                        <p:attrNameLst>
                                          <p:attrName>style.visibility</p:attrName>
                                        </p:attrNameLst>
                                      </p:cBhvr>
                                      <p:to>
                                        <p:strVal val="visible"/>
                                      </p:to>
                                    </p:set>
                                    <p:animEffect transition="in" filter="wipe(up)">
                                      <p:cBhvr>
                                        <p:cTn id="17" dur="500"/>
                                        <p:tgtEl>
                                          <p:spTgt spid="32461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标题 1"/>
          <p:cNvSpPr>
            <a:spLocks noGrp="1"/>
          </p:cNvSpPr>
          <p:nvPr>
            <p:ph type="title"/>
          </p:nvPr>
        </p:nvSpPr>
        <p:spPr/>
        <p:txBody>
          <a:bodyPr/>
          <a:lstStyle/>
          <a:p>
            <a:r>
              <a:rPr lang="zh-CN" altLang="en-US" dirty="0"/>
              <a:t>语音识别算法</a:t>
            </a:r>
            <a:r>
              <a:rPr lang="en-US" altLang="zh-CN" dirty="0"/>
              <a:t>:DNN-HMM</a:t>
            </a:r>
            <a:endParaRPr lang="zh-CN" altLang="en-US" dirty="0"/>
          </a:p>
        </p:txBody>
      </p:sp>
      <p:sp>
        <p:nvSpPr>
          <p:cNvPr id="324611" name="内容占位符 2"/>
          <p:cNvSpPr>
            <a:spLocks noGrp="1"/>
          </p:cNvSpPr>
          <p:nvPr>
            <p:ph idx="1"/>
          </p:nvPr>
        </p:nvSpPr>
        <p:spPr>
          <a:xfrm>
            <a:off x="457200" y="1341438"/>
            <a:ext cx="8291264" cy="5256212"/>
          </a:xfrm>
        </p:spPr>
        <p:txBody>
          <a:bodyPr/>
          <a:lstStyle/>
          <a:p>
            <a:pPr>
              <a:lnSpc>
                <a:spcPct val="150000"/>
              </a:lnSpc>
              <a:spcBef>
                <a:spcPts val="400"/>
              </a:spcBef>
              <a:spcAft>
                <a:spcPts val="400"/>
              </a:spcAft>
              <a:buFont typeface="Wingdings" panose="05000000000000000000" pitchFamily="2" charset="2"/>
              <a:buChar char="p"/>
            </a:pPr>
            <a:r>
              <a:rPr lang="zh-CN" altLang="en-US" sz="2400" dirty="0">
                <a:latin typeface="Times New Roman" panose="02020603050405020304" pitchFamily="18" charset="0"/>
                <a:cs typeface="Times New Roman" panose="02020603050405020304" pitchFamily="18" charset="0"/>
              </a:rPr>
              <a:t>无监督预训练避免了有监督训练常常过拟合于泛化能力很差的局部极值点的问题</a:t>
            </a:r>
            <a:endParaRPr lang="en-US" altLang="zh-CN" sz="2400" dirty="0">
              <a:latin typeface="Times New Roman" panose="02020603050405020304" pitchFamily="18" charset="0"/>
              <a:cs typeface="Times New Roman" panose="02020603050405020304" pitchFamily="18" charset="0"/>
            </a:endParaRPr>
          </a:p>
          <a:p>
            <a:pPr>
              <a:lnSpc>
                <a:spcPct val="150000"/>
              </a:lnSpc>
              <a:spcBef>
                <a:spcPts val="400"/>
              </a:spcBef>
              <a:spcAft>
                <a:spcPts val="400"/>
              </a:spcAft>
              <a:buFont typeface="Wingdings" panose="05000000000000000000" pitchFamily="2" charset="2"/>
              <a:buChar char="p"/>
            </a:pPr>
            <a:r>
              <a:rPr lang="zh-CN" altLang="en-US" sz="2400" dirty="0">
                <a:latin typeface="Times New Roman" panose="02020603050405020304" pitchFamily="18" charset="0"/>
                <a:cs typeface="Times New Roman" panose="02020603050405020304" pitchFamily="18" charset="0"/>
              </a:rPr>
              <a:t>逐层贪婪训练弥补了梯度消失问题带来的影响</a:t>
            </a:r>
            <a:endParaRPr lang="en-US" altLang="zh-CN" sz="2400" dirty="0">
              <a:latin typeface="Times New Roman" panose="02020603050405020304" pitchFamily="18" charset="0"/>
              <a:cs typeface="Times New Roman" panose="02020603050405020304" pitchFamily="18" charset="0"/>
            </a:endParaRPr>
          </a:p>
          <a:p>
            <a:pPr>
              <a:lnSpc>
                <a:spcPct val="150000"/>
              </a:lnSpc>
              <a:spcBef>
                <a:spcPts val="400"/>
              </a:spcBef>
              <a:spcAft>
                <a:spcPts val="400"/>
              </a:spcAft>
              <a:buFont typeface="Wingdings" panose="05000000000000000000" pitchFamily="2" charset="2"/>
              <a:buChar char="p"/>
            </a:pPr>
            <a:r>
              <a:rPr lang="zh-CN" altLang="zh-CN" sz="2400" dirty="0"/>
              <a:t>然而</a:t>
            </a:r>
            <a:r>
              <a:rPr lang="zh-CN" altLang="en-US" sz="2400" dirty="0"/>
              <a:t>其</a:t>
            </a:r>
            <a:r>
              <a:rPr lang="zh-CN" altLang="zh-CN" sz="2400" dirty="0"/>
              <a:t>重要性日益降低</a:t>
            </a:r>
            <a:r>
              <a:rPr lang="zh-CN" altLang="en-US" sz="2400" dirty="0"/>
              <a:t>：</a:t>
            </a:r>
            <a:endParaRPr lang="en-US" altLang="zh-CN" sz="2400" dirty="0">
              <a:latin typeface="Times New Roman" panose="02020603050405020304" pitchFamily="18" charset="0"/>
              <a:cs typeface="Times New Roman" panose="02020603050405020304" pitchFamily="18" charset="0"/>
            </a:endParaRPr>
          </a:p>
          <a:p>
            <a:pPr lvl="1">
              <a:lnSpc>
                <a:spcPct val="150000"/>
              </a:lnSpc>
              <a:spcBef>
                <a:spcPts val="400"/>
              </a:spcBef>
              <a:spcAft>
                <a:spcPts val="400"/>
              </a:spcAft>
              <a:buFont typeface="Wingdings" panose="05000000000000000000" pitchFamily="2" charset="2"/>
              <a:buChar char="ü"/>
              <a:defRPr/>
            </a:pPr>
            <a:r>
              <a:rPr lang="zh-CN" altLang="zh-CN" sz="2000" dirty="0"/>
              <a:t>使用</a:t>
            </a:r>
            <a:r>
              <a:rPr lang="zh-CN" altLang="zh-CN" sz="2000" dirty="0">
                <a:solidFill>
                  <a:srgbClr val="0070C0"/>
                </a:solidFill>
              </a:rPr>
              <a:t>海量训练数据</a:t>
            </a:r>
            <a:r>
              <a:rPr lang="zh-CN" altLang="zh-CN" sz="2000" dirty="0"/>
              <a:t>进行训练能有效避免过拟合问题，</a:t>
            </a:r>
            <a:r>
              <a:rPr lang="en-US" altLang="zh-CN" sz="2000" dirty="0">
                <a:solidFill>
                  <a:srgbClr val="0070C0"/>
                </a:solidFill>
              </a:rPr>
              <a:t>Dropout</a:t>
            </a:r>
            <a:r>
              <a:rPr lang="zh-CN" altLang="en-US" sz="2000" dirty="0">
                <a:solidFill>
                  <a:srgbClr val="0070C0"/>
                </a:solidFill>
              </a:rPr>
              <a:t>、</a:t>
            </a:r>
            <a:r>
              <a:rPr lang="en-US" altLang="zh-CN" sz="2000" dirty="0">
                <a:solidFill>
                  <a:srgbClr val="0070C0"/>
                </a:solidFill>
              </a:rPr>
              <a:t>Adam</a:t>
            </a:r>
            <a:r>
              <a:rPr lang="zh-CN" altLang="zh-CN" sz="2000" dirty="0"/>
              <a:t>等随机优化算法也</a:t>
            </a:r>
            <a:r>
              <a:rPr lang="zh-CN" altLang="en-US" sz="2000" dirty="0"/>
              <a:t>能</a:t>
            </a:r>
            <a:r>
              <a:rPr lang="zh-CN" altLang="zh-CN" sz="2000" dirty="0">
                <a:solidFill>
                  <a:srgbClr val="0070C0"/>
                </a:solidFill>
              </a:rPr>
              <a:t>提高</a:t>
            </a:r>
            <a:r>
              <a:rPr lang="en-US" altLang="zh-CN" sz="2000" dirty="0"/>
              <a:t>DNN</a:t>
            </a:r>
            <a:r>
              <a:rPr lang="zh-CN" altLang="zh-CN" sz="2000" dirty="0"/>
              <a:t>模型的</a:t>
            </a:r>
            <a:r>
              <a:rPr lang="zh-CN" altLang="zh-CN" sz="2000" dirty="0">
                <a:solidFill>
                  <a:srgbClr val="0070C0"/>
                </a:solidFill>
              </a:rPr>
              <a:t>泛化能力</a:t>
            </a:r>
            <a:endParaRPr lang="en-US" altLang="zh-CN" sz="2000" dirty="0">
              <a:solidFill>
                <a:srgbClr val="0070C0"/>
              </a:solidFill>
            </a:endParaRPr>
          </a:p>
          <a:p>
            <a:pPr lvl="1">
              <a:lnSpc>
                <a:spcPct val="150000"/>
              </a:lnSpc>
              <a:spcBef>
                <a:spcPts val="400"/>
              </a:spcBef>
              <a:spcAft>
                <a:spcPts val="400"/>
              </a:spcAft>
              <a:buFont typeface="Wingdings" panose="05000000000000000000" pitchFamily="2" charset="2"/>
              <a:buChar char="ü"/>
              <a:defRPr/>
            </a:pPr>
            <a:r>
              <a:rPr lang="en-US" altLang="zh-CN" sz="2000" dirty="0">
                <a:solidFill>
                  <a:srgbClr val="0070C0"/>
                </a:solidFill>
              </a:rPr>
              <a:t>ReLU</a:t>
            </a:r>
            <a:r>
              <a:rPr lang="zh-CN" altLang="en-US" sz="2000" dirty="0">
                <a:solidFill>
                  <a:srgbClr val="0070C0"/>
                </a:solidFill>
              </a:rPr>
              <a:t>、残差网、</a:t>
            </a:r>
            <a:r>
              <a:rPr lang="en-US" altLang="zh-CN" sz="2000" dirty="0">
                <a:solidFill>
                  <a:srgbClr val="0070C0"/>
                </a:solidFill>
              </a:rPr>
              <a:t>Batch Normalization</a:t>
            </a:r>
            <a:r>
              <a:rPr lang="zh-CN" altLang="en-US" sz="2000" dirty="0">
                <a:solidFill>
                  <a:srgbClr val="0070C0"/>
                </a:solidFill>
              </a:rPr>
              <a:t>等</a:t>
            </a:r>
            <a:r>
              <a:rPr lang="zh-CN" altLang="zh-CN" sz="2000" dirty="0"/>
              <a:t>成功地减小了</a:t>
            </a:r>
            <a:r>
              <a:rPr lang="zh-CN" altLang="zh-CN" sz="2000" dirty="0">
                <a:solidFill>
                  <a:srgbClr val="0070C0"/>
                </a:solidFill>
              </a:rPr>
              <a:t>梯度消失</a:t>
            </a:r>
            <a:r>
              <a:rPr lang="zh-CN" altLang="zh-CN" sz="2000" dirty="0"/>
              <a:t>问题的影响</a:t>
            </a:r>
            <a:endParaRPr lang="en-US" altLang="zh-CN" sz="2000" dirty="0"/>
          </a:p>
          <a:p>
            <a:pPr>
              <a:lnSpc>
                <a:spcPct val="150000"/>
              </a:lnSpc>
              <a:spcBef>
                <a:spcPts val="400"/>
              </a:spcBef>
              <a:spcAft>
                <a:spcPts val="400"/>
              </a:spcAft>
              <a:buFont typeface="Wingdings" panose="05000000000000000000" pitchFamily="2" charset="2"/>
              <a:buChar char="p"/>
              <a:defRPr/>
            </a:pPr>
            <a:r>
              <a:rPr lang="zh-CN" altLang="en-US" sz="2400" dirty="0"/>
              <a:t>预训练的思想仍旧被广泛采用</a:t>
            </a:r>
            <a:endParaRPr lang="en-US" altLang="zh-CN" sz="2400" dirty="0">
              <a:solidFill>
                <a:srgbClr val="0070C0"/>
              </a:solidFill>
            </a:endParaRPr>
          </a:p>
        </p:txBody>
      </p:sp>
    </p:spTree>
    <p:extLst>
      <p:ext uri="{BB962C8B-B14F-4D97-AF65-F5344CB8AC3E}">
        <p14:creationId xmlns:p14="http://schemas.microsoft.com/office/powerpoint/2010/main" val="3394251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24611">
                                            <p:txEl>
                                              <p:pRg st="0" end="0"/>
                                            </p:txEl>
                                          </p:spTgt>
                                        </p:tgtEl>
                                        <p:attrNameLst>
                                          <p:attrName>style.visibility</p:attrName>
                                        </p:attrNameLst>
                                      </p:cBhvr>
                                      <p:to>
                                        <p:strVal val="visible"/>
                                      </p:to>
                                    </p:set>
                                    <p:animEffect transition="in" filter="wipe(up)">
                                      <p:cBhvr>
                                        <p:cTn id="7" dur="500"/>
                                        <p:tgtEl>
                                          <p:spTgt spid="3246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324611">
                                            <p:txEl>
                                              <p:pRg st="1" end="1"/>
                                            </p:txEl>
                                          </p:spTgt>
                                        </p:tgtEl>
                                        <p:attrNameLst>
                                          <p:attrName>style.visibility</p:attrName>
                                        </p:attrNameLst>
                                      </p:cBhvr>
                                      <p:to>
                                        <p:strVal val="visible"/>
                                      </p:to>
                                    </p:set>
                                    <p:animEffect transition="in" filter="wipe(up)">
                                      <p:cBhvr>
                                        <p:cTn id="12" dur="500"/>
                                        <p:tgtEl>
                                          <p:spTgt spid="32461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324611">
                                            <p:txEl>
                                              <p:pRg st="2" end="2"/>
                                            </p:txEl>
                                          </p:spTgt>
                                        </p:tgtEl>
                                        <p:attrNameLst>
                                          <p:attrName>style.visibility</p:attrName>
                                        </p:attrNameLst>
                                      </p:cBhvr>
                                      <p:to>
                                        <p:strVal val="visible"/>
                                      </p:to>
                                    </p:set>
                                    <p:animEffect transition="in" filter="wipe(up)">
                                      <p:cBhvr>
                                        <p:cTn id="17" dur="500"/>
                                        <p:tgtEl>
                                          <p:spTgt spid="32461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324611">
                                            <p:txEl>
                                              <p:pRg st="3" end="3"/>
                                            </p:txEl>
                                          </p:spTgt>
                                        </p:tgtEl>
                                        <p:attrNameLst>
                                          <p:attrName>style.visibility</p:attrName>
                                        </p:attrNameLst>
                                      </p:cBhvr>
                                      <p:to>
                                        <p:strVal val="visible"/>
                                      </p:to>
                                    </p:set>
                                    <p:animEffect transition="in" filter="wipe(up)">
                                      <p:cBhvr>
                                        <p:cTn id="22" dur="500"/>
                                        <p:tgtEl>
                                          <p:spTgt spid="324611">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324611">
                                            <p:txEl>
                                              <p:pRg st="4" end="4"/>
                                            </p:txEl>
                                          </p:spTgt>
                                        </p:tgtEl>
                                        <p:attrNameLst>
                                          <p:attrName>style.visibility</p:attrName>
                                        </p:attrNameLst>
                                      </p:cBhvr>
                                      <p:to>
                                        <p:strVal val="visible"/>
                                      </p:to>
                                    </p:set>
                                    <p:animEffect transition="in" filter="wipe(up)">
                                      <p:cBhvr>
                                        <p:cTn id="27" dur="500"/>
                                        <p:tgtEl>
                                          <p:spTgt spid="324611">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324611">
                                            <p:txEl>
                                              <p:pRg st="5" end="5"/>
                                            </p:txEl>
                                          </p:spTgt>
                                        </p:tgtEl>
                                        <p:attrNameLst>
                                          <p:attrName>style.visibility</p:attrName>
                                        </p:attrNameLst>
                                      </p:cBhvr>
                                      <p:to>
                                        <p:strVal val="visible"/>
                                      </p:to>
                                    </p:set>
                                    <p:animEffect transition="in" filter="wipe(up)">
                                      <p:cBhvr>
                                        <p:cTn id="32" dur="500"/>
                                        <p:tgtEl>
                                          <p:spTgt spid="324611">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标题 1"/>
          <p:cNvSpPr>
            <a:spLocks noGrp="1"/>
          </p:cNvSpPr>
          <p:nvPr>
            <p:ph type="title"/>
          </p:nvPr>
        </p:nvSpPr>
        <p:spPr/>
        <p:txBody>
          <a:bodyPr/>
          <a:lstStyle/>
          <a:p>
            <a:r>
              <a:rPr lang="zh-CN" altLang="en-US" dirty="0"/>
              <a:t>语音识别算法</a:t>
            </a:r>
            <a:r>
              <a:rPr lang="en-US" altLang="zh-CN" dirty="0"/>
              <a:t>:DNN-HMM</a:t>
            </a:r>
            <a:endParaRPr lang="zh-CN" altLang="en-US" dirty="0"/>
          </a:p>
        </p:txBody>
      </p:sp>
      <p:sp>
        <p:nvSpPr>
          <p:cNvPr id="324611" name="内容占位符 2"/>
          <p:cNvSpPr>
            <a:spLocks noGrp="1"/>
          </p:cNvSpPr>
          <p:nvPr>
            <p:ph idx="1"/>
          </p:nvPr>
        </p:nvSpPr>
        <p:spPr>
          <a:xfrm>
            <a:off x="457200" y="1341438"/>
            <a:ext cx="8291264" cy="5256212"/>
          </a:xfrm>
        </p:spPr>
        <p:txBody>
          <a:bodyPr/>
          <a:lstStyle/>
          <a:p>
            <a:pPr>
              <a:lnSpc>
                <a:spcPct val="150000"/>
              </a:lnSpc>
              <a:spcBef>
                <a:spcPts val="400"/>
              </a:spcBef>
              <a:spcAft>
                <a:spcPts val="400"/>
              </a:spcAft>
              <a:buFont typeface="Wingdings" panose="05000000000000000000" pitchFamily="2" charset="2"/>
              <a:buChar char="p"/>
            </a:pPr>
            <a:r>
              <a:rPr lang="zh-CN" altLang="en-US" sz="2400" dirty="0">
                <a:latin typeface="Times New Roman" panose="02020603050405020304" pitchFamily="18" charset="0"/>
                <a:cs typeface="Times New Roman" panose="02020603050405020304" pitchFamily="18" charset="0"/>
              </a:rPr>
              <a:t>识别过程</a:t>
            </a:r>
            <a:r>
              <a:rPr lang="zh-CN" altLang="en-US" sz="2400" dirty="0"/>
              <a:t>：</a:t>
            </a:r>
            <a:endParaRPr lang="en-US" altLang="zh-CN" sz="2400" dirty="0">
              <a:latin typeface="Times New Roman" panose="02020603050405020304" pitchFamily="18" charset="0"/>
              <a:cs typeface="Times New Roman" panose="02020603050405020304" pitchFamily="18" charset="0"/>
            </a:endParaRPr>
          </a:p>
          <a:p>
            <a:pPr lvl="1">
              <a:lnSpc>
                <a:spcPct val="150000"/>
              </a:lnSpc>
              <a:spcBef>
                <a:spcPts val="400"/>
              </a:spcBef>
              <a:spcAft>
                <a:spcPts val="400"/>
              </a:spcAft>
              <a:buFont typeface="Wingdings" panose="05000000000000000000" pitchFamily="2" charset="2"/>
              <a:buChar char="ü"/>
              <a:defRPr/>
            </a:pPr>
            <a:r>
              <a:rPr lang="zh-CN" altLang="en-US" sz="2000" dirty="0"/>
              <a:t>除了用</a:t>
            </a:r>
            <a:r>
              <a:rPr lang="en-US" altLang="zh-CN" sz="2000" dirty="0"/>
              <a:t>DNN</a:t>
            </a:r>
            <a:r>
              <a:rPr lang="zh-CN" altLang="en-US" sz="2000" dirty="0"/>
              <a:t>来计算观察概率外，其它与</a:t>
            </a:r>
            <a:r>
              <a:rPr lang="en-US" altLang="zh-CN" sz="2000" dirty="0"/>
              <a:t>GMM-HMM</a:t>
            </a:r>
            <a:r>
              <a:rPr lang="zh-CN" altLang="en-US" sz="2000" dirty="0"/>
              <a:t>无差别</a:t>
            </a:r>
            <a:endParaRPr lang="en-US" altLang="zh-CN" sz="2000" dirty="0"/>
          </a:p>
          <a:p>
            <a:pPr lvl="1">
              <a:lnSpc>
                <a:spcPct val="150000"/>
              </a:lnSpc>
              <a:spcBef>
                <a:spcPts val="400"/>
              </a:spcBef>
              <a:spcAft>
                <a:spcPts val="400"/>
              </a:spcAft>
              <a:buFont typeface="Wingdings" panose="05000000000000000000" pitchFamily="2" charset="2"/>
              <a:buChar char="ü"/>
              <a:defRPr/>
            </a:pPr>
            <a:r>
              <a:rPr lang="zh-CN" altLang="en-US" sz="2000" dirty="0"/>
              <a:t>结合</a:t>
            </a:r>
            <a:r>
              <a:rPr lang="en-US" altLang="zh-CN" sz="2000" dirty="0"/>
              <a:t>N-gram</a:t>
            </a:r>
            <a:r>
              <a:rPr lang="zh-CN" altLang="en-US" sz="2000" dirty="0"/>
              <a:t>语言模型，在</a:t>
            </a:r>
            <a:r>
              <a:rPr lang="en-US" altLang="zh-CN" sz="2000" dirty="0"/>
              <a:t>dictionary</a:t>
            </a:r>
            <a:r>
              <a:rPr lang="zh-CN" altLang="en-US" sz="2000" dirty="0"/>
              <a:t>的指导下，在状态空间中采用</a:t>
            </a:r>
            <a:r>
              <a:rPr lang="en-US" altLang="zh-CN" sz="2000" dirty="0"/>
              <a:t>Viterbi beam</a:t>
            </a:r>
            <a:r>
              <a:rPr lang="zh-CN" altLang="en-US" sz="2000" dirty="0"/>
              <a:t>搜索算法，进行识别解码。</a:t>
            </a:r>
            <a:endParaRPr lang="en-US" altLang="zh-CN" sz="2000" dirty="0"/>
          </a:p>
        </p:txBody>
      </p:sp>
    </p:spTree>
    <p:extLst>
      <p:ext uri="{BB962C8B-B14F-4D97-AF65-F5344CB8AC3E}">
        <p14:creationId xmlns:p14="http://schemas.microsoft.com/office/powerpoint/2010/main" val="3917982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24611">
                                            <p:txEl>
                                              <p:pRg st="0" end="0"/>
                                            </p:txEl>
                                          </p:spTgt>
                                        </p:tgtEl>
                                        <p:attrNameLst>
                                          <p:attrName>style.visibility</p:attrName>
                                        </p:attrNameLst>
                                      </p:cBhvr>
                                      <p:to>
                                        <p:strVal val="visible"/>
                                      </p:to>
                                    </p:set>
                                    <p:animEffect transition="in" filter="wipe(up)">
                                      <p:cBhvr>
                                        <p:cTn id="7" dur="500"/>
                                        <p:tgtEl>
                                          <p:spTgt spid="3246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324611">
                                            <p:txEl>
                                              <p:pRg st="1" end="1"/>
                                            </p:txEl>
                                          </p:spTgt>
                                        </p:tgtEl>
                                        <p:attrNameLst>
                                          <p:attrName>style.visibility</p:attrName>
                                        </p:attrNameLst>
                                      </p:cBhvr>
                                      <p:to>
                                        <p:strVal val="visible"/>
                                      </p:to>
                                    </p:set>
                                    <p:animEffect transition="in" filter="wipe(up)">
                                      <p:cBhvr>
                                        <p:cTn id="12" dur="500"/>
                                        <p:tgtEl>
                                          <p:spTgt spid="32461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324611">
                                            <p:txEl>
                                              <p:pRg st="2" end="2"/>
                                            </p:txEl>
                                          </p:spTgt>
                                        </p:tgtEl>
                                        <p:attrNameLst>
                                          <p:attrName>style.visibility</p:attrName>
                                        </p:attrNameLst>
                                      </p:cBhvr>
                                      <p:to>
                                        <p:strVal val="visible"/>
                                      </p:to>
                                    </p:set>
                                    <p:animEffect transition="in" filter="wipe(up)">
                                      <p:cBhvr>
                                        <p:cTn id="17" dur="500"/>
                                        <p:tgtEl>
                                          <p:spTgt spid="32461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882" name="标题 1"/>
          <p:cNvSpPr>
            <a:spLocks noGrp="1"/>
          </p:cNvSpPr>
          <p:nvPr>
            <p:ph type="title"/>
          </p:nvPr>
        </p:nvSpPr>
        <p:spPr/>
        <p:txBody>
          <a:bodyPr/>
          <a:lstStyle/>
          <a:p>
            <a:r>
              <a:rPr lang="zh-CN" altLang="en-US" dirty="0"/>
              <a:t>语音识别算法</a:t>
            </a:r>
            <a:r>
              <a:rPr lang="en-US" altLang="zh-CN" dirty="0"/>
              <a:t>:RNN-HMM</a:t>
            </a:r>
            <a:endParaRPr lang="zh-CN" altLang="en-US" dirty="0"/>
          </a:p>
        </p:txBody>
      </p:sp>
      <p:sp>
        <p:nvSpPr>
          <p:cNvPr id="250883" name="矩形 2"/>
          <p:cNvSpPr>
            <a:spLocks noChangeArrowheads="1"/>
          </p:cNvSpPr>
          <p:nvPr/>
        </p:nvSpPr>
        <p:spPr bwMode="auto">
          <a:xfrm>
            <a:off x="107504" y="1340768"/>
            <a:ext cx="8785225" cy="5102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914400" indent="-45720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nSpc>
                <a:spcPct val="150000"/>
              </a:lnSpc>
              <a:spcBef>
                <a:spcPct val="0"/>
              </a:spcBef>
              <a:buFont typeface="Wingdings" panose="05000000000000000000" pitchFamily="2" charset="2"/>
              <a:buChar char="p"/>
            </a:pPr>
            <a:r>
              <a:rPr lang="en-US" altLang="zh-CN" sz="2800" dirty="0"/>
              <a:t> </a:t>
            </a:r>
            <a:r>
              <a:rPr lang="en-US" altLang="zh-CN" dirty="0">
                <a:latin typeface="Times New Roman" panose="02020603050405020304" pitchFamily="18" charset="0"/>
                <a:cs typeface="Times New Roman" panose="02020603050405020304" pitchFamily="18" charset="0"/>
              </a:rPr>
              <a:t>DNN-HMM(GMM-HMM)</a:t>
            </a:r>
            <a:r>
              <a:rPr lang="zh-CN" altLang="en-US" dirty="0">
                <a:latin typeface="Times New Roman" panose="02020603050405020304" pitchFamily="18" charset="0"/>
                <a:cs typeface="Times New Roman" panose="02020603050405020304" pitchFamily="18" charset="0"/>
              </a:rPr>
              <a:t>存在的问题</a:t>
            </a:r>
            <a:endParaRPr lang="en-US" altLang="zh-CN" sz="2400" dirty="0">
              <a:latin typeface="Times New Roman" panose="02020603050405020304" pitchFamily="18" charset="0"/>
              <a:cs typeface="Times New Roman" panose="02020603050405020304" pitchFamily="18" charset="0"/>
            </a:endParaRPr>
          </a:p>
          <a:p>
            <a:pPr>
              <a:spcBef>
                <a:spcPts val="400"/>
              </a:spcBef>
            </a:pPr>
            <a:r>
              <a:rPr lang="zh-CN" altLang="zh-CN" sz="2400" dirty="0">
                <a:latin typeface="Times New Roman" panose="02020603050405020304" pitchFamily="18" charset="0"/>
                <a:cs typeface="Times New Roman" panose="02020603050405020304" pitchFamily="18" charset="0"/>
              </a:rPr>
              <a:t>转移概率只跟前一个时刻有关，无法对</a:t>
            </a:r>
            <a:r>
              <a:rPr lang="zh-CN" altLang="zh-CN" sz="2400" dirty="0">
                <a:solidFill>
                  <a:srgbClr val="0070C0"/>
                </a:solidFill>
                <a:latin typeface="Times New Roman" panose="02020603050405020304" pitchFamily="18" charset="0"/>
                <a:cs typeface="Times New Roman" panose="02020603050405020304" pitchFamily="18" charset="0"/>
              </a:rPr>
              <a:t>长时依赖性</a:t>
            </a:r>
            <a:r>
              <a:rPr lang="zh-CN" altLang="zh-CN" sz="2400" dirty="0">
                <a:latin typeface="Times New Roman" panose="02020603050405020304" pitchFamily="18" charset="0"/>
                <a:cs typeface="Times New Roman" panose="02020603050405020304" pitchFamily="18" charset="0"/>
              </a:rPr>
              <a:t>建模（</a:t>
            </a:r>
            <a:r>
              <a:rPr lang="en-US" altLang="zh-CN" sz="2400" dirty="0">
                <a:latin typeface="Times New Roman" panose="02020603050405020304" pitchFamily="18" charset="0"/>
                <a:cs typeface="Times New Roman" panose="02020603050405020304" pitchFamily="18" charset="0"/>
              </a:rPr>
              <a:t>Markovian Assumption</a:t>
            </a:r>
            <a:r>
              <a:rPr lang="zh-CN" altLang="zh-CN" sz="2400" dirty="0">
                <a:latin typeface="Times New Roman" panose="02020603050405020304" pitchFamily="18" charset="0"/>
                <a:cs typeface="Times New Roman" panose="02020603050405020304" pitchFamily="18" charset="0"/>
              </a:rPr>
              <a:t>）</a:t>
            </a:r>
            <a:r>
              <a:rPr lang="zh-CN" altLang="zh-CN" sz="2400" dirty="0"/>
              <a:t>。</a:t>
            </a:r>
            <a:endParaRPr lang="en-US" altLang="zh-CN" sz="2400" dirty="0"/>
          </a:p>
          <a:p>
            <a:pPr marL="0" indent="0">
              <a:spcBef>
                <a:spcPts val="400"/>
              </a:spcBef>
              <a:buNone/>
            </a:pPr>
            <a:endParaRPr lang="en-US" altLang="zh-CN" sz="2400" dirty="0"/>
          </a:p>
          <a:p>
            <a:pPr marL="0" indent="0">
              <a:spcBef>
                <a:spcPts val="400"/>
              </a:spcBef>
              <a:buNone/>
            </a:pPr>
            <a:r>
              <a:rPr lang="en-US" altLang="zh-CN" sz="2400" dirty="0">
                <a:latin typeface="Times New Roman" panose="02020603050405020304" pitchFamily="18" charset="0"/>
                <a:cs typeface="Times New Roman" panose="02020603050405020304" pitchFamily="18" charset="0"/>
              </a:rPr>
              <a:t>                                    </a:t>
            </a:r>
            <a:r>
              <a:rPr lang="en-US" altLang="zh-CN" sz="2400" i="1" spc="130" dirty="0">
                <a:latin typeface="Times New Roman" panose="02020603050405020304" pitchFamily="18" charset="0"/>
                <a:cs typeface="Times New Roman" panose="02020603050405020304" pitchFamily="18" charset="0"/>
              </a:rPr>
              <a:t>P</a:t>
            </a:r>
            <a:r>
              <a:rPr lang="en-US" altLang="zh-CN" sz="2400" spc="130" dirty="0">
                <a:latin typeface="Times New Roman" panose="02020603050405020304" pitchFamily="18" charset="0"/>
                <a:cs typeface="Times New Roman" panose="02020603050405020304" pitchFamily="18" charset="0"/>
              </a:rPr>
              <a:t>(</a:t>
            </a:r>
            <a:r>
              <a:rPr lang="en-US" altLang="zh-CN" sz="2400" i="1" spc="130" dirty="0" err="1">
                <a:latin typeface="Times New Roman" panose="02020603050405020304" pitchFamily="18" charset="0"/>
                <a:cs typeface="Times New Roman" panose="02020603050405020304" pitchFamily="18" charset="0"/>
              </a:rPr>
              <a:t>q</a:t>
            </a:r>
            <a:r>
              <a:rPr lang="en-US" altLang="zh-CN" sz="2400" i="1" spc="130" baseline="-25000" dirty="0" err="1">
                <a:latin typeface="Times New Roman" panose="02020603050405020304" pitchFamily="18" charset="0"/>
                <a:cs typeface="Times New Roman" panose="02020603050405020304" pitchFamily="18" charset="0"/>
              </a:rPr>
              <a:t>t</a:t>
            </a:r>
            <a:r>
              <a:rPr lang="en-US" altLang="zh-CN" sz="2400" spc="130" dirty="0" err="1">
                <a:latin typeface="Times New Roman" panose="02020603050405020304" pitchFamily="18" charset="0"/>
                <a:cs typeface="Times New Roman" panose="02020603050405020304" pitchFamily="18" charset="0"/>
              </a:rPr>
              <a:t>|</a:t>
            </a:r>
            <a:r>
              <a:rPr lang="en-US" altLang="zh-CN" sz="2400" i="1" spc="130" dirty="0" err="1">
                <a:latin typeface="Times New Roman" panose="02020603050405020304" pitchFamily="18" charset="0"/>
                <a:cs typeface="Times New Roman" panose="02020603050405020304" pitchFamily="18" charset="0"/>
              </a:rPr>
              <a:t>q</a:t>
            </a:r>
            <a:r>
              <a:rPr lang="en-US" altLang="zh-CN" sz="2400" i="1" spc="130" baseline="-25000" dirty="0">
                <a:latin typeface="Times New Roman" panose="02020603050405020304" pitchFamily="18" charset="0"/>
                <a:cs typeface="Times New Roman" panose="02020603050405020304" pitchFamily="18" charset="0"/>
              </a:rPr>
              <a:t>&lt;t</a:t>
            </a:r>
            <a:r>
              <a:rPr lang="en-US" altLang="zh-CN" sz="2400" spc="130" dirty="0">
                <a:latin typeface="Times New Roman" panose="02020603050405020304" pitchFamily="18" charset="0"/>
                <a:cs typeface="Times New Roman" panose="02020603050405020304" pitchFamily="18" charset="0"/>
              </a:rPr>
              <a:t>) = </a:t>
            </a:r>
            <a:r>
              <a:rPr lang="en-US" altLang="zh-CN" sz="2400" i="1" spc="130" dirty="0">
                <a:latin typeface="Times New Roman" panose="02020603050405020304" pitchFamily="18" charset="0"/>
                <a:cs typeface="Times New Roman" panose="02020603050405020304" pitchFamily="18" charset="0"/>
              </a:rPr>
              <a:t>P</a:t>
            </a:r>
            <a:r>
              <a:rPr lang="en-US" altLang="zh-CN" sz="2400" spc="130" dirty="0">
                <a:latin typeface="Times New Roman" panose="02020603050405020304" pitchFamily="18" charset="0"/>
                <a:cs typeface="Times New Roman" panose="02020603050405020304" pitchFamily="18" charset="0"/>
              </a:rPr>
              <a:t>(</a:t>
            </a:r>
            <a:r>
              <a:rPr lang="en-US" altLang="zh-CN" sz="2400" i="1" spc="130" dirty="0">
                <a:latin typeface="Times New Roman" panose="02020603050405020304" pitchFamily="18" charset="0"/>
                <a:cs typeface="Times New Roman" panose="02020603050405020304" pitchFamily="18" charset="0"/>
              </a:rPr>
              <a:t>q</a:t>
            </a:r>
            <a:r>
              <a:rPr lang="en-US" altLang="zh-CN" sz="2400" i="1" spc="130" baseline="-25000" dirty="0">
                <a:latin typeface="Times New Roman" panose="02020603050405020304" pitchFamily="18" charset="0"/>
                <a:cs typeface="Times New Roman" panose="02020603050405020304" pitchFamily="18" charset="0"/>
              </a:rPr>
              <a:t>t</a:t>
            </a:r>
            <a:r>
              <a:rPr lang="en-US" altLang="zh-CN" sz="2400" i="1" spc="130" dirty="0">
                <a:latin typeface="Times New Roman" panose="02020603050405020304" pitchFamily="18" charset="0"/>
                <a:cs typeface="Times New Roman" panose="02020603050405020304" pitchFamily="18" charset="0"/>
              </a:rPr>
              <a:t>|q</a:t>
            </a:r>
            <a:r>
              <a:rPr lang="en-US" altLang="zh-CN" sz="2400" i="1" spc="130" baseline="-25000" dirty="0">
                <a:latin typeface="Times New Roman" panose="02020603050405020304" pitchFamily="18" charset="0"/>
                <a:cs typeface="Times New Roman" panose="02020603050405020304" pitchFamily="18" charset="0"/>
              </a:rPr>
              <a:t>t−1</a:t>
            </a:r>
            <a:r>
              <a:rPr lang="en-US" altLang="zh-CN" sz="2400" spc="130" dirty="0">
                <a:latin typeface="Times New Roman" panose="02020603050405020304" pitchFamily="18" charset="0"/>
                <a:cs typeface="Times New Roman" panose="02020603050405020304" pitchFamily="18" charset="0"/>
              </a:rPr>
              <a:t>)</a:t>
            </a:r>
            <a:endParaRPr lang="zh-CN" altLang="zh-CN" sz="2400" spc="130" dirty="0">
              <a:latin typeface="Times New Roman" panose="02020603050405020304" pitchFamily="18" charset="0"/>
              <a:cs typeface="Times New Roman" panose="02020603050405020304" pitchFamily="18" charset="0"/>
            </a:endParaRPr>
          </a:p>
          <a:p>
            <a:pPr marL="0" indent="0">
              <a:spcBef>
                <a:spcPts val="400"/>
              </a:spcBef>
              <a:buNone/>
            </a:pPr>
            <a:r>
              <a:rPr lang="en-US" altLang="zh-CN" sz="2400" dirty="0">
                <a:latin typeface="Times New Roman" panose="02020603050405020304" pitchFamily="18" charset="0"/>
                <a:cs typeface="Times New Roman" panose="02020603050405020304" pitchFamily="18" charset="0"/>
              </a:rPr>
              <a:t> </a:t>
            </a:r>
            <a:endParaRPr lang="zh-CN" altLang="zh-CN" sz="2400" dirty="0">
              <a:latin typeface="Times New Roman" panose="02020603050405020304" pitchFamily="18" charset="0"/>
              <a:cs typeface="Times New Roman" panose="02020603050405020304" pitchFamily="18" charset="0"/>
            </a:endParaRPr>
          </a:p>
          <a:p>
            <a:pPr>
              <a:spcBef>
                <a:spcPts val="400"/>
              </a:spcBef>
            </a:pPr>
            <a:r>
              <a:rPr lang="zh-CN" altLang="zh-CN" sz="2400" dirty="0">
                <a:latin typeface="Times New Roman" panose="02020603050405020304" pitchFamily="18" charset="0"/>
                <a:cs typeface="Times New Roman" panose="02020603050405020304" pitchFamily="18" charset="0"/>
              </a:rPr>
              <a:t>帧的</a:t>
            </a:r>
            <a:r>
              <a:rPr lang="zh-CN" altLang="en-US" sz="2400" dirty="0">
                <a:latin typeface="Times New Roman" panose="02020603050405020304" pitchFamily="18" charset="0"/>
                <a:cs typeface="Times New Roman" panose="02020603050405020304" pitchFamily="18" charset="0"/>
              </a:rPr>
              <a:t>观察</a:t>
            </a:r>
            <a:r>
              <a:rPr lang="zh-CN" altLang="zh-CN" sz="2400" dirty="0">
                <a:latin typeface="Times New Roman" panose="02020603050405020304" pitchFamily="18" charset="0"/>
                <a:cs typeface="Times New Roman" panose="02020603050405020304" pitchFamily="18" charset="0"/>
              </a:rPr>
              <a:t>概率只跟当前状态有关，跟历史状态和历史帧无关（</a:t>
            </a:r>
            <a:r>
              <a:rPr lang="en-US" altLang="zh-CN" sz="2400" dirty="0">
                <a:solidFill>
                  <a:srgbClr val="0070C0"/>
                </a:solidFill>
                <a:latin typeface="Times New Roman" panose="02020603050405020304" pitchFamily="18" charset="0"/>
                <a:cs typeface="Times New Roman" panose="02020603050405020304" pitchFamily="18" charset="0"/>
              </a:rPr>
              <a:t>Conditional Independence Assumption</a:t>
            </a:r>
            <a:r>
              <a:rPr lang="zh-CN" altLang="zh-CN" sz="2400" dirty="0">
                <a:latin typeface="Times New Roman" panose="02020603050405020304" pitchFamily="18" charset="0"/>
                <a:cs typeface="Times New Roman" panose="02020603050405020304" pitchFamily="18" charset="0"/>
              </a:rPr>
              <a:t>）。</a:t>
            </a:r>
            <a:r>
              <a:rPr lang="en-US" altLang="zh-CN" sz="2400" i="1" dirty="0"/>
              <a:t>     </a:t>
            </a:r>
          </a:p>
          <a:p>
            <a:pPr marL="0" indent="0">
              <a:spcBef>
                <a:spcPts val="400"/>
              </a:spcBef>
              <a:buNone/>
            </a:pPr>
            <a:r>
              <a:rPr lang="en-US" altLang="zh-CN" sz="2400" i="1" dirty="0"/>
              <a:t>         </a:t>
            </a:r>
          </a:p>
          <a:p>
            <a:pPr marL="0" indent="0">
              <a:spcBef>
                <a:spcPts val="400"/>
              </a:spcBef>
              <a:buNone/>
            </a:pPr>
            <a:r>
              <a:rPr lang="en-US" altLang="zh-CN" sz="2400" spc="130" dirty="0">
                <a:latin typeface="Times New Roman" panose="02020603050405020304" pitchFamily="18" charset="0"/>
                <a:cs typeface="Times New Roman" panose="02020603050405020304" pitchFamily="18" charset="0"/>
              </a:rPr>
              <a:t>                             </a:t>
            </a:r>
            <a:r>
              <a:rPr lang="en-US" altLang="zh-CN" sz="2400" i="1" spc="130" dirty="0">
                <a:latin typeface="Times New Roman" panose="02020603050405020304" pitchFamily="18" charset="0"/>
                <a:cs typeface="Times New Roman" panose="02020603050405020304" pitchFamily="18" charset="0"/>
              </a:rPr>
              <a:t>P</a:t>
            </a:r>
            <a:r>
              <a:rPr lang="en-US" altLang="zh-CN" sz="2400" spc="130" dirty="0">
                <a:latin typeface="Times New Roman" panose="02020603050405020304" pitchFamily="18" charset="0"/>
                <a:cs typeface="Times New Roman" panose="02020603050405020304" pitchFamily="18" charset="0"/>
              </a:rPr>
              <a:t>(</a:t>
            </a:r>
            <a:r>
              <a:rPr lang="en-US" altLang="zh-CN" sz="2400" i="1" spc="130" dirty="0" err="1">
                <a:latin typeface="Times New Roman" panose="02020603050405020304" pitchFamily="18" charset="0"/>
                <a:cs typeface="Times New Roman" panose="02020603050405020304" pitchFamily="18" charset="0"/>
              </a:rPr>
              <a:t>o</a:t>
            </a:r>
            <a:r>
              <a:rPr lang="en-US" altLang="zh-CN" sz="2400" i="1" spc="130" baseline="-25000" dirty="0" err="1">
                <a:latin typeface="Times New Roman" panose="02020603050405020304" pitchFamily="18" charset="0"/>
                <a:cs typeface="Times New Roman" panose="02020603050405020304" pitchFamily="18" charset="0"/>
              </a:rPr>
              <a:t>t</a:t>
            </a:r>
            <a:r>
              <a:rPr lang="en-US" altLang="zh-CN" sz="2400" i="1" spc="130" dirty="0" err="1">
                <a:latin typeface="Times New Roman" panose="02020603050405020304" pitchFamily="18" charset="0"/>
                <a:cs typeface="Times New Roman" panose="02020603050405020304" pitchFamily="18" charset="0"/>
              </a:rPr>
              <a:t>|o</a:t>
            </a:r>
            <a:r>
              <a:rPr lang="en-US" altLang="zh-CN" sz="2400" i="1" spc="130" baseline="-25000" dirty="0">
                <a:latin typeface="Times New Roman" panose="02020603050405020304" pitchFamily="18" charset="0"/>
                <a:cs typeface="Times New Roman" panose="02020603050405020304" pitchFamily="18" charset="0"/>
              </a:rPr>
              <a:t>&lt;t </a:t>
            </a:r>
            <a:r>
              <a:rPr lang="en-US" altLang="zh-CN" sz="2400" i="1" spc="130" dirty="0">
                <a:latin typeface="Times New Roman" panose="02020603050405020304" pitchFamily="18" charset="0"/>
                <a:cs typeface="Times New Roman" panose="02020603050405020304" pitchFamily="18" charset="0"/>
              </a:rPr>
              <a:t>,</a:t>
            </a:r>
            <a:r>
              <a:rPr lang="en-US" altLang="zh-CN" sz="2400" i="1" spc="130" dirty="0" err="1">
                <a:latin typeface="Times New Roman" panose="02020603050405020304" pitchFamily="18" charset="0"/>
                <a:cs typeface="Times New Roman" panose="02020603050405020304" pitchFamily="18" charset="0"/>
              </a:rPr>
              <a:t>q</a:t>
            </a:r>
            <a:r>
              <a:rPr lang="en-US" altLang="zh-CN" sz="2400" i="1" spc="130" baseline="-25000" dirty="0" err="1">
                <a:latin typeface="Times New Roman" panose="02020603050405020304" pitchFamily="18" charset="0"/>
                <a:cs typeface="Times New Roman" panose="02020603050405020304" pitchFamily="18" charset="0"/>
              </a:rPr>
              <a:t>≤t</a:t>
            </a:r>
            <a:r>
              <a:rPr lang="en-US" altLang="zh-CN" sz="2400" spc="130" dirty="0">
                <a:latin typeface="Times New Roman" panose="02020603050405020304" pitchFamily="18" charset="0"/>
                <a:cs typeface="Times New Roman" panose="02020603050405020304" pitchFamily="18" charset="0"/>
              </a:rPr>
              <a:t>) </a:t>
            </a:r>
            <a:r>
              <a:rPr lang="en-US" altLang="zh-CN" sz="2400" i="1" spc="130" dirty="0">
                <a:latin typeface="Times New Roman" panose="02020603050405020304" pitchFamily="18" charset="0"/>
                <a:cs typeface="Times New Roman" panose="02020603050405020304" pitchFamily="18" charset="0"/>
              </a:rPr>
              <a:t>= P</a:t>
            </a:r>
            <a:r>
              <a:rPr lang="en-US" altLang="zh-CN" sz="2400" spc="130" dirty="0">
                <a:latin typeface="Times New Roman" panose="02020603050405020304" pitchFamily="18" charset="0"/>
                <a:cs typeface="Times New Roman" panose="02020603050405020304" pitchFamily="18" charset="0"/>
              </a:rPr>
              <a:t>(</a:t>
            </a:r>
            <a:r>
              <a:rPr lang="en-US" altLang="zh-CN" sz="2400" i="1" spc="130" dirty="0" err="1">
                <a:latin typeface="Times New Roman" panose="02020603050405020304" pitchFamily="18" charset="0"/>
                <a:cs typeface="Times New Roman" panose="02020603050405020304" pitchFamily="18" charset="0"/>
              </a:rPr>
              <a:t>o</a:t>
            </a:r>
            <a:r>
              <a:rPr lang="en-US" altLang="zh-CN" sz="2400" i="1" spc="130" baseline="-25000" dirty="0" err="1">
                <a:latin typeface="Times New Roman" panose="02020603050405020304" pitchFamily="18" charset="0"/>
                <a:cs typeface="Times New Roman" panose="02020603050405020304" pitchFamily="18" charset="0"/>
              </a:rPr>
              <a:t>t</a:t>
            </a:r>
            <a:r>
              <a:rPr lang="en-US" altLang="zh-CN" sz="2400" i="1" spc="130" dirty="0" err="1">
                <a:latin typeface="Times New Roman" panose="02020603050405020304" pitchFamily="18" charset="0"/>
                <a:cs typeface="Times New Roman" panose="02020603050405020304" pitchFamily="18" charset="0"/>
              </a:rPr>
              <a:t>|q</a:t>
            </a:r>
            <a:r>
              <a:rPr lang="en-US" altLang="zh-CN" sz="2400" i="1" spc="130" baseline="-25000" dirty="0" err="1">
                <a:latin typeface="Times New Roman" panose="02020603050405020304" pitchFamily="18" charset="0"/>
                <a:cs typeface="Times New Roman" panose="02020603050405020304" pitchFamily="18" charset="0"/>
              </a:rPr>
              <a:t>t</a:t>
            </a:r>
            <a:r>
              <a:rPr lang="en-US" altLang="zh-CN" sz="2400" spc="130" dirty="0">
                <a:latin typeface="Times New Roman" panose="02020603050405020304" pitchFamily="18" charset="0"/>
                <a:cs typeface="Times New Roman" panose="02020603050405020304" pitchFamily="18" charset="0"/>
              </a:rPr>
              <a:t>)</a:t>
            </a:r>
            <a:endParaRPr lang="zh-CN" altLang="zh-CN" sz="2400" spc="130" dirty="0">
              <a:latin typeface="Times New Roman" panose="02020603050405020304" pitchFamily="18" charset="0"/>
              <a:cs typeface="Times New Roman" panose="02020603050405020304" pitchFamily="18" charset="0"/>
            </a:endParaRPr>
          </a:p>
          <a:p>
            <a:pPr>
              <a:spcBef>
                <a:spcPct val="0"/>
              </a:spcBef>
              <a:buFont typeface="Wingdings" panose="05000000000000000000" pitchFamily="2" charset="2"/>
              <a:buChar char="Ø"/>
            </a:pPr>
            <a:endParaRPr lang="en-US" altLang="zh-CN" sz="2800" dirty="0"/>
          </a:p>
        </p:txBody>
      </p:sp>
      <p:sp>
        <p:nvSpPr>
          <p:cNvPr id="4" name="文本框 3"/>
          <p:cNvSpPr txBox="1"/>
          <p:nvPr/>
        </p:nvSpPr>
        <p:spPr>
          <a:xfrm>
            <a:off x="755576" y="6021288"/>
            <a:ext cx="7632848" cy="646331"/>
          </a:xfrm>
          <a:prstGeom prst="rect">
            <a:avLst/>
          </a:prstGeom>
          <a:noFill/>
        </p:spPr>
        <p:txBody>
          <a:bodyPr wrap="square" rtlCol="0">
            <a:spAutoFit/>
          </a:bodyPr>
          <a:lstStyle/>
          <a:p>
            <a:r>
              <a:rPr lang="zh-CN" altLang="en-US" sz="3600" b="1" dirty="0">
                <a:ln w="22225">
                  <a:solidFill>
                    <a:schemeClr val="accent2"/>
                  </a:solidFill>
                  <a:prstDash val="solid"/>
                </a:ln>
                <a:solidFill>
                  <a:schemeClr val="accent2">
                    <a:lumMod val="40000"/>
                    <a:lumOff val="60000"/>
                  </a:schemeClr>
                </a:solidFill>
              </a:rPr>
              <a:t>用网络来处理时序的动态变化</a:t>
            </a:r>
          </a:p>
        </p:txBody>
      </p:sp>
    </p:spTree>
    <p:extLst>
      <p:ext uri="{BB962C8B-B14F-4D97-AF65-F5344CB8AC3E}">
        <p14:creationId xmlns:p14="http://schemas.microsoft.com/office/powerpoint/2010/main" val="6244792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50883">
                                            <p:txEl>
                                              <p:pRg st="1" end="1"/>
                                            </p:txEl>
                                          </p:spTgt>
                                        </p:tgtEl>
                                        <p:attrNameLst>
                                          <p:attrName>style.visibility</p:attrName>
                                        </p:attrNameLst>
                                      </p:cBhvr>
                                      <p:to>
                                        <p:strVal val="visible"/>
                                      </p:to>
                                    </p:set>
                                    <p:animEffect transition="in" filter="wipe(up)">
                                      <p:cBhvr>
                                        <p:cTn id="7" dur="500"/>
                                        <p:tgtEl>
                                          <p:spTgt spid="25088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250883">
                                            <p:txEl>
                                              <p:pRg st="3" end="3"/>
                                            </p:txEl>
                                          </p:spTgt>
                                        </p:tgtEl>
                                        <p:attrNameLst>
                                          <p:attrName>style.visibility</p:attrName>
                                        </p:attrNameLst>
                                      </p:cBhvr>
                                      <p:to>
                                        <p:strVal val="visible"/>
                                      </p:to>
                                    </p:set>
                                    <p:animEffect transition="in" filter="wipe(up)">
                                      <p:cBhvr>
                                        <p:cTn id="12" dur="500"/>
                                        <p:tgtEl>
                                          <p:spTgt spid="25088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250883">
                                            <p:txEl>
                                              <p:pRg st="5" end="5"/>
                                            </p:txEl>
                                          </p:spTgt>
                                        </p:tgtEl>
                                        <p:attrNameLst>
                                          <p:attrName>style.visibility</p:attrName>
                                        </p:attrNameLst>
                                      </p:cBhvr>
                                      <p:to>
                                        <p:strVal val="visible"/>
                                      </p:to>
                                    </p:set>
                                    <p:animEffect transition="in" filter="wipe(up)">
                                      <p:cBhvr>
                                        <p:cTn id="17" dur="500"/>
                                        <p:tgtEl>
                                          <p:spTgt spid="250883">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250883">
                                            <p:txEl>
                                              <p:pRg st="7" end="7"/>
                                            </p:txEl>
                                          </p:spTgt>
                                        </p:tgtEl>
                                        <p:attrNameLst>
                                          <p:attrName>style.visibility</p:attrName>
                                        </p:attrNameLst>
                                      </p:cBhvr>
                                      <p:to>
                                        <p:strVal val="visible"/>
                                      </p:to>
                                    </p:set>
                                    <p:animEffect transition="in" filter="wipe(up)">
                                      <p:cBhvr>
                                        <p:cTn id="22" dur="500"/>
                                        <p:tgtEl>
                                          <p:spTgt spid="250883">
                                            <p:txEl>
                                              <p:pRg st="7" end="7"/>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wipe(up)">
                                      <p:cBhvr>
                                        <p:cTn id="2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标题 1"/>
          <p:cNvSpPr>
            <a:spLocks noGrp="1"/>
          </p:cNvSpPr>
          <p:nvPr>
            <p:ph type="title"/>
          </p:nvPr>
        </p:nvSpPr>
        <p:spPr/>
        <p:txBody>
          <a:bodyPr/>
          <a:lstStyle/>
          <a:p>
            <a:r>
              <a:rPr lang="zh-CN" altLang="en-US" dirty="0"/>
              <a:t>语音识别算法</a:t>
            </a:r>
            <a:r>
              <a:rPr lang="en-US" altLang="zh-CN" dirty="0"/>
              <a:t>:RNN-HMM</a:t>
            </a:r>
            <a:endParaRPr lang="zh-CN" altLang="en-US" dirty="0"/>
          </a:p>
        </p:txBody>
      </p:sp>
      <p:sp>
        <p:nvSpPr>
          <p:cNvPr id="324611" name="内容占位符 2"/>
          <p:cNvSpPr>
            <a:spLocks noGrp="1"/>
          </p:cNvSpPr>
          <p:nvPr>
            <p:ph idx="1"/>
          </p:nvPr>
        </p:nvSpPr>
        <p:spPr>
          <a:xfrm>
            <a:off x="457200" y="1341438"/>
            <a:ext cx="8291264" cy="5256212"/>
          </a:xfrm>
        </p:spPr>
        <p:txBody>
          <a:bodyPr/>
          <a:lstStyle/>
          <a:p>
            <a:pPr>
              <a:lnSpc>
                <a:spcPct val="150000"/>
              </a:lnSpc>
              <a:spcBef>
                <a:spcPts val="400"/>
              </a:spcBef>
              <a:spcAft>
                <a:spcPts val="400"/>
              </a:spcAft>
              <a:buFont typeface="Wingdings" panose="05000000000000000000" pitchFamily="2" charset="2"/>
              <a:buChar char="p"/>
            </a:pP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能够处理时序动态信息的网络结构</a:t>
            </a:r>
            <a:endParaRPr lang="en-US" altLang="zh-CN" sz="24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endParaRPr>
          </a:p>
          <a:p>
            <a:pPr lvl="1">
              <a:lnSpc>
                <a:spcPct val="150000"/>
              </a:lnSpc>
              <a:spcBef>
                <a:spcPts val="400"/>
              </a:spcBef>
              <a:spcAft>
                <a:spcPts val="400"/>
              </a:spcAft>
              <a:buFont typeface="Wingdings" panose="05000000000000000000" pitchFamily="2" charset="2"/>
              <a:buChar char="ü"/>
              <a:defRPr/>
            </a:pPr>
            <a:r>
              <a:rPr lang="en-US" altLang="zh-CN" sz="2000" b="1" dirty="0">
                <a:solidFill>
                  <a:srgbClr val="0070C0"/>
                </a:solidFill>
              </a:rPr>
              <a:t>RNN</a:t>
            </a:r>
            <a:r>
              <a:rPr lang="zh-CN" altLang="en-US" sz="2000" b="1" dirty="0">
                <a:solidFill>
                  <a:srgbClr val="0070C0"/>
                </a:solidFill>
              </a:rPr>
              <a:t>（</a:t>
            </a:r>
            <a:r>
              <a:rPr lang="en-US" altLang="zh-CN" sz="2000" b="1" dirty="0">
                <a:solidFill>
                  <a:srgbClr val="0070C0"/>
                </a:solidFill>
              </a:rPr>
              <a:t>Recurrent Neural Network</a:t>
            </a:r>
            <a:r>
              <a:rPr lang="zh-CN" altLang="en-US" sz="2000" b="1" dirty="0">
                <a:solidFill>
                  <a:srgbClr val="0070C0"/>
                </a:solidFill>
              </a:rPr>
              <a:t>）</a:t>
            </a:r>
            <a:endParaRPr lang="en-US" altLang="zh-CN" sz="2000" b="1" dirty="0">
              <a:solidFill>
                <a:srgbClr val="0070C0"/>
              </a:solidFill>
            </a:endParaRPr>
          </a:p>
          <a:p>
            <a:pPr lvl="1">
              <a:lnSpc>
                <a:spcPct val="150000"/>
              </a:lnSpc>
              <a:spcBef>
                <a:spcPts val="400"/>
              </a:spcBef>
              <a:spcAft>
                <a:spcPts val="400"/>
              </a:spcAft>
              <a:buFont typeface="Wingdings" panose="05000000000000000000" pitchFamily="2" charset="2"/>
              <a:buChar char="ü"/>
              <a:defRPr/>
            </a:pPr>
            <a:r>
              <a:rPr lang="en-US" altLang="zh-CN" sz="2000" b="1" dirty="0">
                <a:solidFill>
                  <a:srgbClr val="0070C0"/>
                </a:solidFill>
              </a:rPr>
              <a:t>DFCNN</a:t>
            </a:r>
            <a:r>
              <a:rPr lang="zh-CN" altLang="en-US" sz="2000" b="1" dirty="0">
                <a:solidFill>
                  <a:srgbClr val="0070C0"/>
                </a:solidFill>
              </a:rPr>
              <a:t>（</a:t>
            </a:r>
            <a:r>
              <a:rPr lang="en-US" altLang="zh-CN" sz="2000" b="1" dirty="0">
                <a:solidFill>
                  <a:srgbClr val="0070C0"/>
                </a:solidFill>
              </a:rPr>
              <a:t>Deep Fully Convolutional Neural Network</a:t>
            </a:r>
            <a:r>
              <a:rPr lang="zh-CN" altLang="en-US" sz="2000" b="1" dirty="0">
                <a:solidFill>
                  <a:srgbClr val="0070C0"/>
                </a:solidFill>
              </a:rPr>
              <a:t>）</a:t>
            </a:r>
            <a:endParaRPr lang="en-US" altLang="zh-CN" sz="2000" b="1" dirty="0">
              <a:solidFill>
                <a:srgbClr val="0070C0"/>
              </a:solidFill>
            </a:endParaRPr>
          </a:p>
          <a:p>
            <a:pPr lvl="1">
              <a:lnSpc>
                <a:spcPct val="150000"/>
              </a:lnSpc>
              <a:spcBef>
                <a:spcPts val="400"/>
              </a:spcBef>
              <a:spcAft>
                <a:spcPts val="400"/>
              </a:spcAft>
              <a:buFont typeface="Wingdings" panose="05000000000000000000" pitchFamily="2" charset="2"/>
              <a:buChar char="ü"/>
              <a:defRPr/>
            </a:pPr>
            <a:r>
              <a:rPr lang="en-US" altLang="zh-CN" sz="2000" b="1" dirty="0">
                <a:solidFill>
                  <a:srgbClr val="0070C0"/>
                </a:solidFill>
              </a:rPr>
              <a:t>FSMN </a:t>
            </a:r>
            <a:r>
              <a:rPr lang="zh-CN" altLang="en-US" sz="2000" b="1" dirty="0">
                <a:solidFill>
                  <a:srgbClr val="0070C0"/>
                </a:solidFill>
              </a:rPr>
              <a:t>（</a:t>
            </a:r>
            <a:r>
              <a:rPr lang="en-US" altLang="zh-CN" sz="2000" b="1" dirty="0">
                <a:solidFill>
                  <a:srgbClr val="0070C0"/>
                </a:solidFill>
              </a:rPr>
              <a:t>Feed-forward Sequential Memory Network</a:t>
            </a:r>
            <a:r>
              <a:rPr lang="zh-CN" altLang="en-US" sz="2000" b="1" dirty="0">
                <a:solidFill>
                  <a:srgbClr val="0070C0"/>
                </a:solidFill>
              </a:rPr>
              <a:t>）</a:t>
            </a:r>
            <a:endParaRPr lang="en-US" altLang="zh-CN" sz="2000" b="1" dirty="0">
              <a:solidFill>
                <a:srgbClr val="0070C0"/>
              </a:solidFill>
            </a:endParaRPr>
          </a:p>
          <a:p>
            <a:pPr>
              <a:lnSpc>
                <a:spcPct val="150000"/>
              </a:lnSpc>
              <a:spcBef>
                <a:spcPts val="400"/>
              </a:spcBef>
              <a:spcAft>
                <a:spcPts val="400"/>
              </a:spcAft>
              <a:buFont typeface="Wingdings" panose="05000000000000000000" pitchFamily="2" charset="2"/>
              <a:buChar char="ü"/>
              <a:defRPr/>
            </a:pPr>
            <a:endParaRPr lang="en-US" altLang="zh-CN" sz="2400" b="1" dirty="0">
              <a:solidFill>
                <a:srgbClr val="0070C0"/>
              </a:solidFill>
            </a:endParaRPr>
          </a:p>
          <a:p>
            <a:pPr>
              <a:lnSpc>
                <a:spcPct val="150000"/>
              </a:lnSpc>
              <a:spcBef>
                <a:spcPts val="400"/>
              </a:spcBef>
              <a:spcAft>
                <a:spcPts val="400"/>
              </a:spcAft>
              <a:buFont typeface="Wingdings" panose="05000000000000000000" pitchFamily="2" charset="2"/>
              <a:buChar char="p"/>
              <a:defRPr/>
            </a:pP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用网络处理拼接帧，得到</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embedding</a:t>
            </a: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表示，从而在输入</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DNN</a:t>
            </a: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分类之前，对声学表示序列进行局部整合</a:t>
            </a:r>
            <a:endParaRPr lang="en-US" altLang="zh-CN" sz="2400" dirty="0">
              <a:latin typeface="Times New Roman" panose="02020603050405020304" pitchFamily="18" charset="0"/>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1941225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24611">
                                            <p:txEl>
                                              <p:pRg st="0" end="0"/>
                                            </p:txEl>
                                          </p:spTgt>
                                        </p:tgtEl>
                                        <p:attrNameLst>
                                          <p:attrName>style.visibility</p:attrName>
                                        </p:attrNameLst>
                                      </p:cBhvr>
                                      <p:to>
                                        <p:strVal val="visible"/>
                                      </p:to>
                                    </p:set>
                                    <p:animEffect transition="in" filter="wipe(up)">
                                      <p:cBhvr>
                                        <p:cTn id="7" dur="500"/>
                                        <p:tgtEl>
                                          <p:spTgt spid="3246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324611">
                                            <p:txEl>
                                              <p:pRg st="1" end="1"/>
                                            </p:txEl>
                                          </p:spTgt>
                                        </p:tgtEl>
                                        <p:attrNameLst>
                                          <p:attrName>style.visibility</p:attrName>
                                        </p:attrNameLst>
                                      </p:cBhvr>
                                      <p:to>
                                        <p:strVal val="visible"/>
                                      </p:to>
                                    </p:set>
                                    <p:animEffect transition="in" filter="wipe(up)">
                                      <p:cBhvr>
                                        <p:cTn id="12" dur="500"/>
                                        <p:tgtEl>
                                          <p:spTgt spid="32461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324611">
                                            <p:txEl>
                                              <p:pRg st="2" end="2"/>
                                            </p:txEl>
                                          </p:spTgt>
                                        </p:tgtEl>
                                        <p:attrNameLst>
                                          <p:attrName>style.visibility</p:attrName>
                                        </p:attrNameLst>
                                      </p:cBhvr>
                                      <p:to>
                                        <p:strVal val="visible"/>
                                      </p:to>
                                    </p:set>
                                    <p:animEffect transition="in" filter="wipe(up)">
                                      <p:cBhvr>
                                        <p:cTn id="17" dur="500"/>
                                        <p:tgtEl>
                                          <p:spTgt spid="32461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324611">
                                            <p:txEl>
                                              <p:pRg st="3" end="3"/>
                                            </p:txEl>
                                          </p:spTgt>
                                        </p:tgtEl>
                                        <p:attrNameLst>
                                          <p:attrName>style.visibility</p:attrName>
                                        </p:attrNameLst>
                                      </p:cBhvr>
                                      <p:to>
                                        <p:strVal val="visible"/>
                                      </p:to>
                                    </p:set>
                                    <p:animEffect transition="in" filter="wipe(up)">
                                      <p:cBhvr>
                                        <p:cTn id="22" dur="500"/>
                                        <p:tgtEl>
                                          <p:spTgt spid="324611">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324611">
                                            <p:txEl>
                                              <p:pRg st="5" end="5"/>
                                            </p:txEl>
                                          </p:spTgt>
                                        </p:tgtEl>
                                        <p:attrNameLst>
                                          <p:attrName>style.visibility</p:attrName>
                                        </p:attrNameLst>
                                      </p:cBhvr>
                                      <p:to>
                                        <p:strVal val="visible"/>
                                      </p:to>
                                    </p:set>
                                    <p:animEffect transition="in" filter="wipe(up)">
                                      <p:cBhvr>
                                        <p:cTn id="27" dur="500"/>
                                        <p:tgtEl>
                                          <p:spTgt spid="324611">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标题 1"/>
          <p:cNvSpPr>
            <a:spLocks noGrp="1"/>
          </p:cNvSpPr>
          <p:nvPr>
            <p:ph type="title"/>
          </p:nvPr>
        </p:nvSpPr>
        <p:spPr/>
        <p:txBody>
          <a:bodyPr/>
          <a:lstStyle/>
          <a:p>
            <a:r>
              <a:rPr lang="en-US" altLang="zh-CN" dirty="0"/>
              <a:t>GMM-HMM</a:t>
            </a:r>
            <a:r>
              <a:rPr lang="zh-CN" altLang="en-US" dirty="0"/>
              <a:t>方法的不足</a:t>
            </a:r>
          </a:p>
        </p:txBody>
      </p:sp>
      <p:sp>
        <p:nvSpPr>
          <p:cNvPr id="324611" name="内容占位符 2"/>
          <p:cNvSpPr>
            <a:spLocks noGrp="1"/>
          </p:cNvSpPr>
          <p:nvPr>
            <p:ph idx="1"/>
          </p:nvPr>
        </p:nvSpPr>
        <p:spPr>
          <a:xfrm>
            <a:off x="457200" y="1341438"/>
            <a:ext cx="8229600" cy="5256212"/>
          </a:xfrm>
        </p:spPr>
        <p:txBody>
          <a:bodyPr/>
          <a:lstStyle/>
          <a:p>
            <a:pPr>
              <a:lnSpc>
                <a:spcPts val="3000"/>
              </a:lnSpc>
              <a:spcBef>
                <a:spcPts val="600"/>
              </a:spcBef>
              <a:spcAft>
                <a:spcPts val="600"/>
              </a:spcAft>
              <a:buFont typeface="Wingdings" panose="05000000000000000000" pitchFamily="2" charset="2"/>
              <a:buChar char="p"/>
            </a:pP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用</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GMM</a:t>
            </a: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作为分类器并不理想</a:t>
            </a:r>
            <a:endParaRPr lang="en-US" altLang="zh-CN" sz="2400" dirty="0">
              <a:latin typeface="Times New Roman" panose="02020603050405020304" pitchFamily="18" charset="0"/>
              <a:ea typeface="黑体" panose="02010609060101010101" pitchFamily="49" charset="-122"/>
              <a:cs typeface="Times New Roman" panose="02020603050405020304" pitchFamily="18" charset="0"/>
            </a:endParaRPr>
          </a:p>
          <a:p>
            <a:pPr lvl="1">
              <a:lnSpc>
                <a:spcPts val="3000"/>
              </a:lnSpc>
              <a:spcBef>
                <a:spcPts val="600"/>
              </a:spcBef>
              <a:spcAft>
                <a:spcPts val="600"/>
              </a:spcAft>
              <a:buFont typeface="Wingdings" panose="05000000000000000000" pitchFamily="2" charset="2"/>
              <a:buChar char="ü"/>
            </a:pPr>
            <a:r>
              <a:rPr lang="en-US" altLang="zh-CN" sz="2000" dirty="0">
                <a:latin typeface="Times New Roman" panose="02020603050405020304" pitchFamily="18" charset="0"/>
                <a:cs typeface="Times New Roman" panose="02020603050405020304" pitchFamily="18" charset="0"/>
              </a:rPr>
              <a:t>GMM</a:t>
            </a:r>
            <a:r>
              <a:rPr lang="zh-CN" altLang="en-US" sz="2000" dirty="0">
                <a:latin typeface="Times New Roman" panose="02020603050405020304" pitchFamily="18" charset="0"/>
                <a:cs typeface="Times New Roman" panose="02020603050405020304" pitchFamily="18" charset="0"/>
              </a:rPr>
              <a:t>建模能力不足。</a:t>
            </a:r>
            <a:endParaRPr lang="en-US" altLang="zh-CN" sz="2000" dirty="0">
              <a:latin typeface="Times New Roman" panose="02020603050405020304" pitchFamily="18" charset="0"/>
              <a:cs typeface="Times New Roman" panose="02020603050405020304" pitchFamily="18" charset="0"/>
            </a:endParaRPr>
          </a:p>
          <a:p>
            <a:pPr lvl="1">
              <a:lnSpc>
                <a:spcPts val="3000"/>
              </a:lnSpc>
              <a:spcBef>
                <a:spcPts val="600"/>
              </a:spcBef>
              <a:spcAft>
                <a:spcPts val="600"/>
              </a:spcAft>
              <a:buFont typeface="Wingdings" panose="05000000000000000000" pitchFamily="2" charset="2"/>
              <a:buChar char="ü"/>
            </a:pPr>
            <a:r>
              <a:rPr lang="zh-CN" altLang="zh-CN" sz="2000" dirty="0"/>
              <a:t>需要对声学特征所服从的分布进行假设</a:t>
            </a:r>
            <a:r>
              <a:rPr lang="zh-CN" altLang="en-US" sz="2000" dirty="0"/>
              <a:t>。</a:t>
            </a:r>
            <a:endParaRPr lang="en-US" altLang="zh-CN" sz="2000" dirty="0">
              <a:latin typeface="Times New Roman" panose="02020603050405020304" pitchFamily="18" charset="0"/>
              <a:cs typeface="Times New Roman" panose="02020603050405020304" pitchFamily="18" charset="0"/>
            </a:endParaRPr>
          </a:p>
          <a:p>
            <a:pPr lvl="1">
              <a:lnSpc>
                <a:spcPts val="3000"/>
              </a:lnSpc>
              <a:spcBef>
                <a:spcPts val="600"/>
              </a:spcBef>
              <a:spcAft>
                <a:spcPts val="600"/>
              </a:spcAft>
              <a:buFont typeface="Wingdings" panose="05000000000000000000" pitchFamily="2" charset="2"/>
              <a:buChar char="ü"/>
            </a:pPr>
            <a:r>
              <a:rPr lang="en-US" altLang="zh-CN" sz="2000" dirty="0">
                <a:latin typeface="Times New Roman" panose="02020603050405020304" pitchFamily="18" charset="0"/>
                <a:cs typeface="Times New Roman" panose="02020603050405020304" pitchFamily="18" charset="0"/>
              </a:rPr>
              <a:t>GMM</a:t>
            </a:r>
            <a:r>
              <a:rPr lang="zh-CN" altLang="en-US" sz="2000" dirty="0">
                <a:latin typeface="Times New Roman" panose="02020603050405020304" pitchFamily="18" charset="0"/>
                <a:cs typeface="Times New Roman" panose="02020603050405020304" pitchFamily="18" charset="0"/>
              </a:rPr>
              <a:t>是生成式模型，区分能力不足</a:t>
            </a:r>
            <a:endParaRPr lang="en-US" altLang="zh-CN" sz="2000" dirty="0">
              <a:latin typeface="Times New Roman" panose="02020603050405020304" pitchFamily="18" charset="0"/>
              <a:cs typeface="Times New Roman" panose="02020603050405020304" pitchFamily="18" charset="0"/>
            </a:endParaRPr>
          </a:p>
          <a:p>
            <a:pPr lvl="1">
              <a:lnSpc>
                <a:spcPts val="3000"/>
              </a:lnSpc>
              <a:spcBef>
                <a:spcPts val="600"/>
              </a:spcBef>
              <a:spcAft>
                <a:spcPts val="600"/>
              </a:spcAft>
              <a:buFont typeface="Wingdings" panose="05000000000000000000" pitchFamily="2" charset="2"/>
              <a:buChar char="ü"/>
            </a:pPr>
            <a:endParaRPr lang="en-US" altLang="zh-CN" sz="2000" dirty="0">
              <a:latin typeface="Times New Roman" panose="02020603050405020304" pitchFamily="18" charset="0"/>
              <a:cs typeface="Times New Roman" panose="02020603050405020304" pitchFamily="18" charset="0"/>
            </a:endParaRPr>
          </a:p>
          <a:p>
            <a:pPr>
              <a:lnSpc>
                <a:spcPts val="3000"/>
              </a:lnSpc>
              <a:spcBef>
                <a:spcPts val="600"/>
              </a:spcBef>
              <a:spcAft>
                <a:spcPts val="600"/>
              </a:spcAft>
              <a:buFont typeface="Wingdings" panose="05000000000000000000" pitchFamily="2" charset="2"/>
              <a:buChar char="p"/>
            </a:pP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用马尔科夫链模型实现</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seq2seq</a:t>
            </a: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过于复杂</a:t>
            </a:r>
            <a:endParaRPr lang="en-US" altLang="zh-CN" sz="2000" dirty="0">
              <a:latin typeface="Times New Roman" panose="02020603050405020304" pitchFamily="18" charset="0"/>
              <a:cs typeface="Times New Roman" panose="02020603050405020304" pitchFamily="18" charset="0"/>
            </a:endParaRPr>
          </a:p>
          <a:p>
            <a:pPr lvl="1">
              <a:lnSpc>
                <a:spcPts val="3000"/>
              </a:lnSpc>
              <a:spcBef>
                <a:spcPts val="600"/>
              </a:spcBef>
              <a:spcAft>
                <a:spcPts val="600"/>
              </a:spcAft>
              <a:buFont typeface="Wingdings" panose="05000000000000000000" pitchFamily="2" charset="2"/>
              <a:buChar char="ü"/>
            </a:pPr>
            <a:r>
              <a:rPr lang="zh-CN" altLang="en-US" sz="2000" dirty="0">
                <a:latin typeface="Times New Roman" panose="02020603050405020304" pitchFamily="18" charset="0"/>
                <a:cs typeface="Times New Roman" panose="02020603050405020304" pitchFamily="18" charset="0"/>
              </a:rPr>
              <a:t>马氏性质的假定。</a:t>
            </a:r>
            <a:endParaRPr lang="en-US" altLang="zh-CN" sz="2000" dirty="0">
              <a:latin typeface="Times New Roman" panose="02020603050405020304" pitchFamily="18" charset="0"/>
              <a:cs typeface="Times New Roman" panose="02020603050405020304" pitchFamily="18" charset="0"/>
            </a:endParaRPr>
          </a:p>
          <a:p>
            <a:pPr lvl="1">
              <a:lnSpc>
                <a:spcPts val="3000"/>
              </a:lnSpc>
              <a:spcBef>
                <a:spcPts val="600"/>
              </a:spcBef>
              <a:spcAft>
                <a:spcPts val="600"/>
              </a:spcAft>
              <a:buFont typeface="Wingdings" panose="05000000000000000000" pitchFamily="2" charset="2"/>
              <a:buChar char="ü"/>
            </a:pPr>
            <a:r>
              <a:rPr lang="zh-CN" altLang="en-US" sz="2000" dirty="0">
                <a:latin typeface="Times New Roman" panose="02020603050405020304" pitchFamily="18" charset="0"/>
                <a:cs typeface="Times New Roman" panose="02020603050405020304" pitchFamily="18" charset="0"/>
              </a:rPr>
              <a:t>是为</a:t>
            </a:r>
            <a:r>
              <a:rPr lang="en-US" altLang="zh-CN" sz="2000" dirty="0">
                <a:latin typeface="Times New Roman" panose="02020603050405020304" pitchFamily="18" charset="0"/>
                <a:cs typeface="Times New Roman" panose="02020603050405020304" pitchFamily="18" charset="0"/>
              </a:rPr>
              <a:t>seq2lab</a:t>
            </a:r>
            <a:r>
              <a:rPr lang="zh-CN" altLang="en-US" sz="2000" dirty="0">
                <a:latin typeface="Times New Roman" panose="02020603050405020304" pitchFamily="18" charset="0"/>
                <a:cs typeface="Times New Roman" panose="02020603050405020304" pitchFamily="18" charset="0"/>
              </a:rPr>
              <a:t>设计的，通过一系列复杂的策略才实现</a:t>
            </a:r>
            <a:r>
              <a:rPr lang="en-US" altLang="zh-CN" sz="2000" dirty="0">
                <a:latin typeface="Times New Roman" panose="02020603050405020304" pitchFamily="18" charset="0"/>
                <a:cs typeface="Times New Roman" panose="02020603050405020304" pitchFamily="18" charset="0"/>
              </a:rPr>
              <a:t>seq2seq</a:t>
            </a:r>
          </a:p>
          <a:p>
            <a:pPr lvl="1">
              <a:lnSpc>
                <a:spcPct val="150000"/>
              </a:lnSpc>
              <a:spcBef>
                <a:spcPts val="600"/>
              </a:spcBef>
              <a:spcAft>
                <a:spcPts val="600"/>
              </a:spcAft>
              <a:buFont typeface="Wingdings" panose="05000000000000000000" pitchFamily="2" charset="2"/>
              <a:buChar char="ü"/>
            </a:pPr>
            <a:endParaRPr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281903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882" name="标题 1"/>
          <p:cNvSpPr>
            <a:spLocks noGrp="1"/>
          </p:cNvSpPr>
          <p:nvPr>
            <p:ph type="title"/>
          </p:nvPr>
        </p:nvSpPr>
        <p:spPr/>
        <p:txBody>
          <a:bodyPr/>
          <a:lstStyle/>
          <a:p>
            <a:r>
              <a:rPr lang="zh-CN" altLang="en-US" dirty="0"/>
              <a:t>语音识别算法</a:t>
            </a:r>
            <a:r>
              <a:rPr lang="en-US" altLang="zh-CN" dirty="0"/>
              <a:t>:RNN-HMM</a:t>
            </a:r>
            <a:endParaRPr lang="zh-CN" altLang="en-US" dirty="0"/>
          </a:p>
        </p:txBody>
      </p:sp>
      <p:sp>
        <p:nvSpPr>
          <p:cNvPr id="6" name="内容占位符 2"/>
          <p:cNvSpPr txBox="1">
            <a:spLocks/>
          </p:cNvSpPr>
          <p:nvPr/>
        </p:nvSpPr>
        <p:spPr>
          <a:xfrm>
            <a:off x="457200" y="1341438"/>
            <a:ext cx="8291264" cy="5256212"/>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lnSpc>
                <a:spcPct val="150000"/>
              </a:lnSpc>
              <a:spcBef>
                <a:spcPts val="400"/>
              </a:spcBef>
              <a:spcAft>
                <a:spcPts val="400"/>
              </a:spcAft>
              <a:buFont typeface="Wingdings" panose="05000000000000000000" pitchFamily="2" charset="2"/>
              <a:buChar char="p"/>
            </a:pPr>
            <a:r>
              <a:rPr lang="en-US" altLang="zh-CN" sz="2400" kern="0" dirty="0">
                <a:latin typeface="Times New Roman" panose="02020603050405020304" pitchFamily="18" charset="0"/>
                <a:ea typeface="黑体" panose="02010609060101010101" pitchFamily="49" charset="-122"/>
                <a:cs typeface="Times New Roman" panose="02020603050405020304" pitchFamily="18" charset="0"/>
              </a:rPr>
              <a:t>RNN</a:t>
            </a:r>
            <a:r>
              <a:rPr lang="zh-CN" altLang="en-US" sz="2400" kern="0" dirty="0">
                <a:latin typeface="Times New Roman" panose="02020603050405020304" pitchFamily="18" charset="0"/>
                <a:ea typeface="黑体" panose="02010609060101010101" pitchFamily="49" charset="-122"/>
                <a:cs typeface="Times New Roman" panose="02020603050405020304" pitchFamily="18" charset="0"/>
              </a:rPr>
              <a:t>：</a:t>
            </a:r>
            <a:r>
              <a:rPr lang="zh-CN" altLang="en-US" sz="2400" dirty="0"/>
              <a:t>在隐层上增加</a:t>
            </a:r>
            <a:r>
              <a:rPr lang="zh-CN" altLang="en-US" sz="2400" dirty="0">
                <a:solidFill>
                  <a:srgbClr val="0070C0"/>
                </a:solidFill>
              </a:rPr>
              <a:t>反馈连接</a:t>
            </a:r>
            <a:endParaRPr lang="en-US" altLang="zh-CN" sz="2400" kern="0" dirty="0">
              <a:solidFill>
                <a:srgbClr val="0070C0"/>
              </a:solidFill>
              <a:latin typeface="Times New Roman" panose="02020603050405020304" pitchFamily="18" charset="0"/>
              <a:ea typeface="黑体" panose="02010609060101010101" pitchFamily="49" charset="-122"/>
              <a:cs typeface="Times New Roman" panose="02020603050405020304" pitchFamily="18" charset="0"/>
            </a:endParaRPr>
          </a:p>
          <a:p>
            <a:pPr lvl="1">
              <a:lnSpc>
                <a:spcPct val="150000"/>
              </a:lnSpc>
              <a:spcBef>
                <a:spcPts val="400"/>
              </a:spcBef>
              <a:spcAft>
                <a:spcPts val="400"/>
              </a:spcAft>
              <a:buFont typeface="Wingdings" panose="05000000000000000000" pitchFamily="2" charset="2"/>
              <a:buChar char="ü"/>
            </a:pPr>
            <a:r>
              <a:rPr lang="en-US" altLang="zh-CN" sz="2000" dirty="0">
                <a:latin typeface="Times New Roman" panose="02020603050405020304" pitchFamily="18" charset="0"/>
                <a:cs typeface="Times New Roman" panose="02020603050405020304" pitchFamily="18" charset="0"/>
              </a:rPr>
              <a:t>RNN</a:t>
            </a:r>
            <a:r>
              <a:rPr lang="zh-CN" altLang="en-US" sz="2000" dirty="0">
                <a:latin typeface="Times New Roman" panose="02020603050405020304" pitchFamily="18" charset="0"/>
                <a:cs typeface="Times New Roman" panose="02020603050405020304" pitchFamily="18" charset="0"/>
              </a:rPr>
              <a:t>没有马尔科夫假设，可以考虑很长的历史信息</a:t>
            </a:r>
            <a:endParaRPr lang="en-US" altLang="zh-CN" sz="2000" dirty="0">
              <a:latin typeface="Times New Roman" panose="02020603050405020304" pitchFamily="18" charset="0"/>
              <a:cs typeface="Times New Roman" panose="02020603050405020304" pitchFamily="18" charset="0"/>
            </a:endParaRPr>
          </a:p>
          <a:p>
            <a:pPr lvl="1">
              <a:lnSpc>
                <a:spcPct val="150000"/>
              </a:lnSpc>
              <a:spcBef>
                <a:spcPts val="400"/>
              </a:spcBef>
              <a:spcAft>
                <a:spcPts val="400"/>
              </a:spcAft>
              <a:buFont typeface="Wingdings" panose="05000000000000000000" pitchFamily="2" charset="2"/>
              <a:buChar char="ü"/>
            </a:pPr>
            <a:r>
              <a:rPr lang="en-US" altLang="zh-CN" sz="2000" kern="0" dirty="0">
                <a:latin typeface="Times New Roman" panose="02020603050405020304" pitchFamily="18" charset="0"/>
                <a:cs typeface="Times New Roman" panose="02020603050405020304" pitchFamily="18" charset="0"/>
              </a:rPr>
              <a:t>RNN</a:t>
            </a:r>
            <a:r>
              <a:rPr lang="zh-CN" altLang="en-US" sz="2000" kern="0" dirty="0">
                <a:latin typeface="Times New Roman" panose="02020603050405020304" pitchFamily="18" charset="0"/>
                <a:cs typeface="Times New Roman" panose="02020603050405020304" pitchFamily="18" charset="0"/>
              </a:rPr>
              <a:t>是深层模型，表示能力更强</a:t>
            </a:r>
            <a:endParaRPr lang="en-US" altLang="zh-CN" sz="2000" kern="0" dirty="0">
              <a:latin typeface="Times New Roman" panose="02020603050405020304" pitchFamily="18" charset="0"/>
              <a:cs typeface="Times New Roman" panose="02020603050405020304" pitchFamily="18" charset="0"/>
            </a:endParaRPr>
          </a:p>
          <a:p>
            <a:pPr lvl="1">
              <a:lnSpc>
                <a:spcPct val="150000"/>
              </a:lnSpc>
              <a:spcBef>
                <a:spcPts val="400"/>
              </a:spcBef>
              <a:spcAft>
                <a:spcPts val="400"/>
              </a:spcAft>
              <a:buFont typeface="Wingdings" panose="05000000000000000000" pitchFamily="2" charset="2"/>
              <a:buChar char="ü"/>
            </a:pPr>
            <a:r>
              <a:rPr lang="en-US" altLang="zh-CN" sz="2000" kern="0" dirty="0">
                <a:latin typeface="Times New Roman" panose="02020603050405020304" pitchFamily="18" charset="0"/>
                <a:cs typeface="Times New Roman" panose="02020603050405020304" pitchFamily="18" charset="0"/>
              </a:rPr>
              <a:t>RNN</a:t>
            </a:r>
            <a:r>
              <a:rPr lang="zh-CN" altLang="en-US" sz="2000" kern="0" dirty="0">
                <a:latin typeface="Times New Roman" panose="02020603050405020304" pitchFamily="18" charset="0"/>
                <a:cs typeface="Times New Roman" panose="02020603050405020304" pitchFamily="18" charset="0"/>
              </a:rPr>
              <a:t>可以和</a:t>
            </a:r>
            <a:r>
              <a:rPr lang="en-US" altLang="zh-CN" sz="2000" kern="0" dirty="0">
                <a:latin typeface="Times New Roman" panose="02020603050405020304" pitchFamily="18" charset="0"/>
                <a:cs typeface="Times New Roman" panose="02020603050405020304" pitchFamily="18" charset="0"/>
              </a:rPr>
              <a:t>DNN</a:t>
            </a:r>
            <a:r>
              <a:rPr lang="zh-CN" altLang="en-US" sz="2000" kern="0" dirty="0">
                <a:latin typeface="Times New Roman" panose="02020603050405020304" pitchFamily="18" charset="0"/>
                <a:cs typeface="Times New Roman" panose="02020603050405020304" pitchFamily="18" charset="0"/>
              </a:rPr>
              <a:t>部分联合训练，不再是独立的两部分</a:t>
            </a:r>
            <a:endParaRPr lang="en-US" altLang="zh-CN" sz="2000" kern="0" dirty="0">
              <a:latin typeface="Times New Roman" panose="02020603050405020304" pitchFamily="18" charset="0"/>
              <a:cs typeface="Times New Roman" panose="02020603050405020304" pitchFamily="18" charset="0"/>
            </a:endParaRPr>
          </a:p>
          <a:p>
            <a:pPr marL="0" indent="0">
              <a:lnSpc>
                <a:spcPct val="150000"/>
              </a:lnSpc>
              <a:spcBef>
                <a:spcPts val="400"/>
              </a:spcBef>
              <a:spcAft>
                <a:spcPts val="400"/>
              </a:spcAft>
              <a:buNone/>
            </a:pPr>
            <a:endParaRPr lang="en-US" altLang="zh-CN" sz="2400" b="1" kern="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1640" y="3645024"/>
            <a:ext cx="4723662" cy="3051310"/>
          </a:xfrm>
          <a:prstGeom prst="rect">
            <a:avLst/>
          </a:prstGeom>
        </p:spPr>
      </p:pic>
      <p:pic>
        <p:nvPicPr>
          <p:cNvPr id="4" name="图片 3"/>
          <p:cNvPicPr>
            <a:picLocks noChangeAspect="1"/>
          </p:cNvPicPr>
          <p:nvPr/>
        </p:nvPicPr>
        <p:blipFill>
          <a:blip r:embed="rId4"/>
          <a:stretch>
            <a:fillRect/>
          </a:stretch>
        </p:blipFill>
        <p:spPr>
          <a:xfrm>
            <a:off x="5940152" y="4653136"/>
            <a:ext cx="2663190" cy="417195"/>
          </a:xfrm>
          <a:prstGeom prst="rect">
            <a:avLst/>
          </a:prstGeom>
        </p:spPr>
      </p:pic>
    </p:spTree>
    <p:extLst>
      <p:ext uri="{BB962C8B-B14F-4D97-AF65-F5344CB8AC3E}">
        <p14:creationId xmlns:p14="http://schemas.microsoft.com/office/powerpoint/2010/main" val="1011594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wipe(up)">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wipe(up)">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wipe(up)">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wipe(up)">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wipe(up)">
                                      <p:cBhvr>
                                        <p:cTn id="27" dur="500"/>
                                        <p:tgtEl>
                                          <p:spTgt spid="3"/>
                                        </p:tgtEl>
                                      </p:cBhvr>
                                    </p:animEffect>
                                  </p:childTnLst>
                                </p:cTn>
                              </p:par>
                              <p:par>
                                <p:cTn id="28" presetID="22" presetClass="entr" presetSubtype="1" fill="hold" nodeType="with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wipe(up)">
                                      <p:cBhvr>
                                        <p:cTn id="3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882" name="标题 1"/>
          <p:cNvSpPr>
            <a:spLocks noGrp="1"/>
          </p:cNvSpPr>
          <p:nvPr>
            <p:ph type="title"/>
          </p:nvPr>
        </p:nvSpPr>
        <p:spPr/>
        <p:txBody>
          <a:bodyPr/>
          <a:lstStyle/>
          <a:p>
            <a:r>
              <a:rPr lang="zh-CN" altLang="en-US" dirty="0"/>
              <a:t>语音识别算法</a:t>
            </a:r>
            <a:r>
              <a:rPr lang="en-US" altLang="zh-CN" dirty="0"/>
              <a:t>:RNN-HMM</a:t>
            </a:r>
            <a:endParaRPr lang="zh-CN" altLang="en-US" dirty="0"/>
          </a:p>
        </p:txBody>
      </p:sp>
      <p:sp>
        <p:nvSpPr>
          <p:cNvPr id="6" name="内容占位符 2"/>
          <p:cNvSpPr txBox="1">
            <a:spLocks/>
          </p:cNvSpPr>
          <p:nvPr/>
        </p:nvSpPr>
        <p:spPr>
          <a:xfrm>
            <a:off x="457200" y="1341438"/>
            <a:ext cx="8291264" cy="5256212"/>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lnSpc>
                <a:spcPct val="150000"/>
              </a:lnSpc>
              <a:spcBef>
                <a:spcPts val="400"/>
              </a:spcBef>
              <a:spcAft>
                <a:spcPts val="400"/>
              </a:spcAft>
              <a:buFont typeface="Wingdings" panose="05000000000000000000" pitchFamily="2" charset="2"/>
              <a:buChar char="p"/>
            </a:pPr>
            <a:r>
              <a:rPr lang="zh-CN" altLang="en-US" sz="2400" kern="0" dirty="0">
                <a:latin typeface="Times New Roman" panose="02020603050405020304" pitchFamily="18" charset="0"/>
                <a:ea typeface="黑体" panose="02010609060101010101" pitchFamily="49" charset="-122"/>
                <a:cs typeface="Times New Roman" panose="02020603050405020304" pitchFamily="18" charset="0"/>
              </a:rPr>
              <a:t>在语音识别中最常采用的是</a:t>
            </a:r>
            <a:r>
              <a:rPr lang="en-US" altLang="zh-CN" sz="2400" kern="0" dirty="0">
                <a:latin typeface="Times New Roman" panose="02020603050405020304" pitchFamily="18" charset="0"/>
                <a:ea typeface="黑体" panose="02010609060101010101" pitchFamily="49" charset="-122"/>
                <a:cs typeface="Times New Roman" panose="02020603050405020304" pitchFamily="18" charset="0"/>
              </a:rPr>
              <a:t>RNN</a:t>
            </a:r>
            <a:r>
              <a:rPr lang="zh-CN" altLang="en-US" sz="2400" kern="0" dirty="0">
                <a:latin typeface="Times New Roman" panose="02020603050405020304" pitchFamily="18" charset="0"/>
                <a:ea typeface="黑体" panose="02010609060101010101" pitchFamily="49" charset="-122"/>
                <a:cs typeface="Times New Roman" panose="02020603050405020304" pitchFamily="18" charset="0"/>
              </a:rPr>
              <a:t>的变体</a:t>
            </a:r>
            <a:r>
              <a:rPr lang="en-US" altLang="zh-CN" sz="2400" kern="0" dirty="0" smtClean="0">
                <a:latin typeface="Times New Roman" panose="02020603050405020304" pitchFamily="18" charset="0"/>
                <a:ea typeface="黑体" panose="02010609060101010101" pitchFamily="49" charset="-122"/>
                <a:cs typeface="Times New Roman" panose="02020603050405020304" pitchFamily="18" charset="0"/>
              </a:rPr>
              <a:t>LSTM</a:t>
            </a:r>
            <a:r>
              <a:rPr lang="zh-CN" altLang="en-US" sz="2400" kern="0" dirty="0" smtClean="0">
                <a:latin typeface="Times New Roman" panose="02020603050405020304" pitchFamily="18" charset="0"/>
                <a:ea typeface="黑体" panose="02010609060101010101" pitchFamily="49" charset="-122"/>
                <a:cs typeface="Times New Roman" panose="02020603050405020304" pitchFamily="18" charset="0"/>
              </a:rPr>
              <a:t>和</a:t>
            </a:r>
            <a:r>
              <a:rPr lang="en-US" altLang="zh-CN" sz="2400" kern="0" dirty="0" smtClean="0">
                <a:latin typeface="Times New Roman" panose="02020603050405020304" pitchFamily="18" charset="0"/>
                <a:ea typeface="黑体" panose="02010609060101010101" pitchFamily="49" charset="-122"/>
                <a:cs typeface="Times New Roman" panose="02020603050405020304" pitchFamily="18" charset="0"/>
              </a:rPr>
              <a:t>GRU</a:t>
            </a:r>
            <a:endParaRPr lang="en-US" altLang="zh-CN" sz="2400" kern="0" dirty="0">
              <a:solidFill>
                <a:srgbClr val="0070C0"/>
              </a:solidFill>
              <a:latin typeface="Times New Roman" panose="02020603050405020304" pitchFamily="18" charset="0"/>
              <a:ea typeface="黑体" panose="02010609060101010101" pitchFamily="49" charset="-122"/>
              <a:cs typeface="Times New Roman" panose="02020603050405020304" pitchFamily="18" charset="0"/>
            </a:endParaRPr>
          </a:p>
          <a:p>
            <a:pPr lvl="1">
              <a:lnSpc>
                <a:spcPct val="150000"/>
              </a:lnSpc>
              <a:spcBef>
                <a:spcPts val="400"/>
              </a:spcBef>
              <a:spcAft>
                <a:spcPts val="400"/>
              </a:spcAft>
              <a:buFont typeface="Wingdings" panose="05000000000000000000" pitchFamily="2" charset="2"/>
              <a:buChar char="ü"/>
            </a:pPr>
            <a:r>
              <a:rPr lang="en-US" altLang="zh-CN" sz="2000" dirty="0">
                <a:latin typeface="Times New Roman" panose="02020603050405020304" pitchFamily="18" charset="0"/>
                <a:cs typeface="Times New Roman" panose="02020603050405020304" pitchFamily="18" charset="0"/>
              </a:rPr>
              <a:t>Long Short-Term Memory</a:t>
            </a:r>
          </a:p>
          <a:p>
            <a:pPr lvl="1">
              <a:lnSpc>
                <a:spcPct val="150000"/>
              </a:lnSpc>
              <a:spcBef>
                <a:spcPts val="400"/>
              </a:spcBef>
              <a:spcAft>
                <a:spcPts val="400"/>
              </a:spcAft>
              <a:buFont typeface="Wingdings" panose="05000000000000000000" pitchFamily="2" charset="2"/>
              <a:buChar char="ü"/>
            </a:pPr>
            <a:r>
              <a:rPr lang="zh-CN" altLang="en-US" sz="2000" dirty="0"/>
              <a:t>通过精妙的</a:t>
            </a:r>
            <a:r>
              <a:rPr lang="zh-CN" altLang="en-US" sz="2000" dirty="0">
                <a:solidFill>
                  <a:srgbClr val="0070C0"/>
                </a:solidFill>
              </a:rPr>
              <a:t>门控制</a:t>
            </a:r>
            <a:r>
              <a:rPr lang="zh-CN" altLang="en-US" sz="2000" dirty="0"/>
              <a:t>将</a:t>
            </a:r>
            <a:r>
              <a:rPr lang="zh-CN" altLang="en-US" sz="2000" dirty="0">
                <a:solidFill>
                  <a:srgbClr val="0070C0"/>
                </a:solidFill>
              </a:rPr>
              <a:t>短期记忆</a:t>
            </a:r>
            <a:r>
              <a:rPr lang="zh-CN" altLang="en-US" sz="2000" dirty="0"/>
              <a:t>与</a:t>
            </a:r>
            <a:r>
              <a:rPr lang="zh-CN" altLang="en-US" sz="2000" dirty="0">
                <a:solidFill>
                  <a:srgbClr val="0070C0"/>
                </a:solidFill>
              </a:rPr>
              <a:t>长期记忆</a:t>
            </a:r>
            <a:r>
              <a:rPr lang="zh-CN" altLang="en-US" sz="2000" dirty="0"/>
              <a:t>结合起来，并且一定程度上解决了</a:t>
            </a:r>
            <a:r>
              <a:rPr lang="zh-CN" altLang="en-US" sz="2000" dirty="0">
                <a:solidFill>
                  <a:srgbClr val="0070C0"/>
                </a:solidFill>
              </a:rPr>
              <a:t>梯度消失</a:t>
            </a:r>
            <a:r>
              <a:rPr lang="zh-CN" altLang="en-US" sz="2000" dirty="0"/>
              <a:t>的问题</a:t>
            </a:r>
            <a:endParaRPr lang="en-US" altLang="zh-CN" sz="2000" kern="0" dirty="0">
              <a:latin typeface="Times New Roman" panose="02020603050405020304" pitchFamily="18" charset="0"/>
              <a:cs typeface="Times New Roman" panose="02020603050405020304" pitchFamily="18" charset="0"/>
            </a:endParaRPr>
          </a:p>
          <a:p>
            <a:pPr marL="0" indent="0">
              <a:lnSpc>
                <a:spcPct val="150000"/>
              </a:lnSpc>
              <a:spcBef>
                <a:spcPts val="400"/>
              </a:spcBef>
              <a:spcAft>
                <a:spcPts val="400"/>
              </a:spcAft>
              <a:buNone/>
            </a:pPr>
            <a:endParaRPr lang="en-US" altLang="zh-CN" sz="2400" b="1" kern="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7" name="图片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843808" y="3789040"/>
            <a:ext cx="3267075" cy="288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51533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wipe(up)">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wipe(up)">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wipe(up)">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up)">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26" name="标题 1"/>
          <p:cNvSpPr>
            <a:spLocks noGrp="1"/>
          </p:cNvSpPr>
          <p:nvPr>
            <p:ph type="title"/>
          </p:nvPr>
        </p:nvSpPr>
        <p:spPr/>
        <p:txBody>
          <a:bodyPr/>
          <a:lstStyle/>
          <a:p>
            <a:r>
              <a:rPr lang="zh-CN" altLang="en-US" dirty="0"/>
              <a:t>语音识别算法</a:t>
            </a:r>
            <a:r>
              <a:rPr lang="en-US" altLang="zh-CN" dirty="0"/>
              <a:t>:RNN-HMM</a:t>
            </a:r>
            <a:endParaRPr lang="zh-CN" altLang="en-US" dirty="0"/>
          </a:p>
        </p:txBody>
      </p:sp>
      <p:sp>
        <p:nvSpPr>
          <p:cNvPr id="257027" name="矩形 2"/>
          <p:cNvSpPr>
            <a:spLocks noChangeArrowheads="1"/>
          </p:cNvSpPr>
          <p:nvPr/>
        </p:nvSpPr>
        <p:spPr bwMode="auto">
          <a:xfrm>
            <a:off x="107950" y="1608138"/>
            <a:ext cx="8785225" cy="1477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 typeface="Wingdings" panose="05000000000000000000" pitchFamily="2" charset="2"/>
              <a:buChar char="Ø"/>
            </a:pPr>
            <a:r>
              <a:rPr lang="en-US" altLang="zh-CN" sz="2800"/>
              <a:t>LSTM</a:t>
            </a:r>
          </a:p>
          <a:p>
            <a:pPr lvl="1">
              <a:spcBef>
                <a:spcPts val="600"/>
              </a:spcBef>
              <a:spcAft>
                <a:spcPts val="600"/>
              </a:spcAft>
              <a:buFontTx/>
              <a:buNone/>
            </a:pPr>
            <a:endParaRPr lang="en-US" altLang="zh-CN" sz="2400"/>
          </a:p>
          <a:p>
            <a:pPr>
              <a:spcBef>
                <a:spcPct val="0"/>
              </a:spcBef>
              <a:buFont typeface="Wingdings" panose="05000000000000000000" pitchFamily="2" charset="2"/>
              <a:buChar char="Ø"/>
            </a:pPr>
            <a:endParaRPr lang="en-US" altLang="zh-CN" sz="2800"/>
          </a:p>
        </p:txBody>
      </p:sp>
      <p:pic>
        <p:nvPicPr>
          <p:cNvPr id="257028" name="图片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58888" y="2205038"/>
            <a:ext cx="7734300" cy="3767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2938200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074" name="标题 1"/>
          <p:cNvSpPr>
            <a:spLocks noGrp="1"/>
          </p:cNvSpPr>
          <p:nvPr>
            <p:ph type="title"/>
          </p:nvPr>
        </p:nvSpPr>
        <p:spPr/>
        <p:txBody>
          <a:bodyPr/>
          <a:lstStyle/>
          <a:p>
            <a:r>
              <a:rPr lang="zh-CN" altLang="en-US" dirty="0"/>
              <a:t>语音识别算法</a:t>
            </a:r>
            <a:r>
              <a:rPr lang="en-US" altLang="zh-CN" dirty="0"/>
              <a:t>:RNN-HMM</a:t>
            </a:r>
            <a:endParaRPr lang="zh-CN" altLang="en-US" dirty="0"/>
          </a:p>
        </p:txBody>
      </p:sp>
      <p:pic>
        <p:nvPicPr>
          <p:cNvPr id="259075" name="图片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7950" y="1700213"/>
            <a:ext cx="8732838" cy="4418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228266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122" name="标题 1"/>
          <p:cNvSpPr>
            <a:spLocks noGrp="1"/>
          </p:cNvSpPr>
          <p:nvPr>
            <p:ph type="title"/>
          </p:nvPr>
        </p:nvSpPr>
        <p:spPr/>
        <p:txBody>
          <a:bodyPr/>
          <a:lstStyle/>
          <a:p>
            <a:r>
              <a:rPr lang="zh-CN" altLang="en-US" dirty="0"/>
              <a:t>语音识别算法</a:t>
            </a:r>
            <a:r>
              <a:rPr lang="en-US" altLang="zh-CN" dirty="0"/>
              <a:t>:RNN-HMM</a:t>
            </a:r>
            <a:endParaRPr lang="zh-CN" altLang="en-US" dirty="0"/>
          </a:p>
        </p:txBody>
      </p:sp>
      <p:pic>
        <p:nvPicPr>
          <p:cNvPr id="261123" name="图片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4338" y="1916113"/>
            <a:ext cx="8315325" cy="417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8338134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170" name="标题 1"/>
          <p:cNvSpPr>
            <a:spLocks noGrp="1"/>
          </p:cNvSpPr>
          <p:nvPr>
            <p:ph type="title"/>
          </p:nvPr>
        </p:nvSpPr>
        <p:spPr/>
        <p:txBody>
          <a:bodyPr/>
          <a:lstStyle/>
          <a:p>
            <a:r>
              <a:rPr lang="zh-CN" altLang="en-US" dirty="0"/>
              <a:t>语音识别算法</a:t>
            </a:r>
            <a:r>
              <a:rPr lang="en-US" altLang="zh-CN" dirty="0"/>
              <a:t>:RNN-HMM</a:t>
            </a:r>
            <a:endParaRPr lang="zh-CN" altLang="en-US" dirty="0"/>
          </a:p>
        </p:txBody>
      </p:sp>
      <p:pic>
        <p:nvPicPr>
          <p:cNvPr id="263171" name="图片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68325" y="1700213"/>
            <a:ext cx="7891463" cy="4119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0429786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8" name="标题 1"/>
          <p:cNvSpPr>
            <a:spLocks noGrp="1"/>
          </p:cNvSpPr>
          <p:nvPr>
            <p:ph type="title"/>
          </p:nvPr>
        </p:nvSpPr>
        <p:spPr/>
        <p:txBody>
          <a:bodyPr/>
          <a:lstStyle/>
          <a:p>
            <a:r>
              <a:rPr lang="zh-CN" altLang="en-US" dirty="0"/>
              <a:t>语音识别算法</a:t>
            </a:r>
            <a:r>
              <a:rPr lang="en-US" altLang="zh-CN" dirty="0"/>
              <a:t>:RNN-HMM</a:t>
            </a:r>
            <a:endParaRPr lang="zh-CN" altLang="en-US" dirty="0"/>
          </a:p>
        </p:txBody>
      </p:sp>
      <p:pic>
        <p:nvPicPr>
          <p:cNvPr id="265219" name="图片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30225" y="1844675"/>
            <a:ext cx="8081963" cy="4205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6382802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266" name="标题 1"/>
          <p:cNvSpPr>
            <a:spLocks noGrp="1"/>
          </p:cNvSpPr>
          <p:nvPr>
            <p:ph type="title"/>
          </p:nvPr>
        </p:nvSpPr>
        <p:spPr/>
        <p:txBody>
          <a:bodyPr/>
          <a:lstStyle/>
          <a:p>
            <a:r>
              <a:rPr lang="zh-CN" altLang="en-US" dirty="0"/>
              <a:t>语音识别算法</a:t>
            </a:r>
            <a:r>
              <a:rPr lang="en-US" altLang="zh-CN" dirty="0"/>
              <a:t>:RNN-HMM</a:t>
            </a:r>
            <a:endParaRPr lang="zh-CN" altLang="en-US" dirty="0"/>
          </a:p>
        </p:txBody>
      </p:sp>
      <p:pic>
        <p:nvPicPr>
          <p:cNvPr id="267267" name="图片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844675"/>
            <a:ext cx="8053388" cy="429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0332687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314" name="标题 1"/>
          <p:cNvSpPr>
            <a:spLocks noGrp="1"/>
          </p:cNvSpPr>
          <p:nvPr>
            <p:ph type="title"/>
          </p:nvPr>
        </p:nvSpPr>
        <p:spPr/>
        <p:txBody>
          <a:bodyPr/>
          <a:lstStyle/>
          <a:p>
            <a:r>
              <a:rPr lang="zh-CN" altLang="en-US" dirty="0"/>
              <a:t>语音识别算法</a:t>
            </a:r>
            <a:r>
              <a:rPr lang="en-US" altLang="zh-CN" dirty="0"/>
              <a:t>:RNN-HMM</a:t>
            </a:r>
            <a:endParaRPr lang="zh-CN" altLang="en-US" dirty="0"/>
          </a:p>
        </p:txBody>
      </p:sp>
      <p:pic>
        <p:nvPicPr>
          <p:cNvPr id="269315" name="图片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95288" y="1773238"/>
            <a:ext cx="8010525" cy="423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7812971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882" name="标题 1"/>
          <p:cNvSpPr>
            <a:spLocks noGrp="1"/>
          </p:cNvSpPr>
          <p:nvPr>
            <p:ph type="title"/>
          </p:nvPr>
        </p:nvSpPr>
        <p:spPr/>
        <p:txBody>
          <a:bodyPr/>
          <a:lstStyle/>
          <a:p>
            <a:r>
              <a:rPr lang="zh-CN" altLang="en-US" dirty="0"/>
              <a:t>语音识别算法</a:t>
            </a:r>
            <a:r>
              <a:rPr lang="en-US" altLang="zh-CN" dirty="0"/>
              <a:t>:RNN-HMM</a:t>
            </a:r>
            <a:endParaRPr lang="zh-CN" altLang="en-US" dirty="0"/>
          </a:p>
        </p:txBody>
      </p:sp>
      <p:sp>
        <p:nvSpPr>
          <p:cNvPr id="6" name="内容占位符 2"/>
          <p:cNvSpPr txBox="1">
            <a:spLocks/>
          </p:cNvSpPr>
          <p:nvPr/>
        </p:nvSpPr>
        <p:spPr>
          <a:xfrm>
            <a:off x="457200" y="1341438"/>
            <a:ext cx="8291264" cy="5256212"/>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lnSpc>
                <a:spcPct val="150000"/>
              </a:lnSpc>
              <a:spcBef>
                <a:spcPts val="400"/>
              </a:spcBef>
              <a:spcAft>
                <a:spcPts val="400"/>
              </a:spcAft>
              <a:buFont typeface="Wingdings" panose="05000000000000000000" pitchFamily="2" charset="2"/>
              <a:buChar char="p"/>
            </a:pPr>
            <a:r>
              <a:rPr lang="zh-CN" altLang="en-US" sz="2400" kern="0" dirty="0">
                <a:latin typeface="Times New Roman" panose="02020603050405020304" pitchFamily="18" charset="0"/>
                <a:ea typeface="黑体" panose="02010609060101010101" pitchFamily="49" charset="-122"/>
                <a:cs typeface="Times New Roman" panose="02020603050405020304" pitchFamily="18" charset="0"/>
              </a:rPr>
              <a:t>基于</a:t>
            </a:r>
            <a:r>
              <a:rPr lang="en-US" altLang="zh-CN" sz="2400" kern="0" dirty="0">
                <a:latin typeface="Times New Roman" panose="02020603050405020304" pitchFamily="18" charset="0"/>
                <a:ea typeface="黑体" panose="02010609060101010101" pitchFamily="49" charset="-122"/>
                <a:cs typeface="Times New Roman" panose="02020603050405020304" pitchFamily="18" charset="0"/>
              </a:rPr>
              <a:t>LSTM-DNN</a:t>
            </a:r>
            <a:r>
              <a:rPr lang="zh-CN" altLang="en-US" sz="2400" kern="0" dirty="0">
                <a:latin typeface="Times New Roman" panose="02020603050405020304" pitchFamily="18" charset="0"/>
                <a:ea typeface="黑体" panose="02010609060101010101" pitchFamily="49" charset="-122"/>
                <a:cs typeface="Times New Roman" panose="02020603050405020304" pitchFamily="18" charset="0"/>
              </a:rPr>
              <a:t>的声学模型</a:t>
            </a:r>
            <a:endParaRPr lang="en-US" altLang="zh-CN" sz="2400" kern="0" dirty="0">
              <a:solidFill>
                <a:srgbClr val="0070C0"/>
              </a:solidFill>
              <a:latin typeface="Times New Roman" panose="02020603050405020304" pitchFamily="18" charset="0"/>
              <a:ea typeface="黑体" panose="02010609060101010101" pitchFamily="49" charset="-122"/>
              <a:cs typeface="Times New Roman" panose="02020603050405020304" pitchFamily="18" charset="0"/>
            </a:endParaRPr>
          </a:p>
          <a:p>
            <a:pPr marL="0" indent="0">
              <a:lnSpc>
                <a:spcPct val="150000"/>
              </a:lnSpc>
              <a:spcBef>
                <a:spcPts val="400"/>
              </a:spcBef>
              <a:spcAft>
                <a:spcPts val="400"/>
              </a:spcAft>
              <a:buNone/>
            </a:pPr>
            <a:endParaRPr lang="en-US" altLang="zh-CN" sz="2400" b="1" kern="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4" name="文本框 3"/>
          <p:cNvSpPr txBox="1"/>
          <p:nvPr/>
        </p:nvSpPr>
        <p:spPr>
          <a:xfrm>
            <a:off x="1043608" y="5733256"/>
            <a:ext cx="7848872" cy="523220"/>
          </a:xfrm>
          <a:prstGeom prst="rect">
            <a:avLst/>
          </a:prstGeom>
          <a:noFill/>
        </p:spPr>
        <p:txBody>
          <a:bodyPr wrap="square" rtlCol="0">
            <a:spAutoFit/>
          </a:bodyPr>
          <a:lstStyle/>
          <a:p>
            <a:r>
              <a:rPr lang="en-US" altLang="zh-CN" sz="1400" dirty="0" err="1">
                <a:solidFill>
                  <a:srgbClr val="0070C0"/>
                </a:solidFill>
                <a:latin typeface="Times New Roman" panose="02020603050405020304" pitchFamily="18" charset="0"/>
                <a:cs typeface="Times New Roman" panose="02020603050405020304" pitchFamily="18" charset="0"/>
              </a:rPr>
              <a:t>Sak</a:t>
            </a:r>
            <a:r>
              <a:rPr lang="en-US" altLang="zh-CN" sz="1400" dirty="0">
                <a:solidFill>
                  <a:srgbClr val="0070C0"/>
                </a:solidFill>
                <a:latin typeface="Times New Roman" panose="02020603050405020304" pitchFamily="18" charset="0"/>
                <a:cs typeface="Times New Roman" panose="02020603050405020304" pitchFamily="18" charset="0"/>
              </a:rPr>
              <a:t>, </a:t>
            </a:r>
            <a:r>
              <a:rPr lang="en-US" altLang="zh-CN" sz="1400" dirty="0" err="1">
                <a:solidFill>
                  <a:srgbClr val="0070C0"/>
                </a:solidFill>
                <a:latin typeface="Times New Roman" panose="02020603050405020304" pitchFamily="18" charset="0"/>
                <a:cs typeface="Times New Roman" panose="02020603050405020304" pitchFamily="18" charset="0"/>
              </a:rPr>
              <a:t>Haşim</a:t>
            </a:r>
            <a:r>
              <a:rPr lang="en-US" altLang="zh-CN" sz="1400" dirty="0">
                <a:solidFill>
                  <a:srgbClr val="0070C0"/>
                </a:solidFill>
                <a:latin typeface="Times New Roman" panose="02020603050405020304" pitchFamily="18" charset="0"/>
                <a:cs typeface="Times New Roman" panose="02020603050405020304" pitchFamily="18" charset="0"/>
              </a:rPr>
              <a:t>, Senior A , </a:t>
            </a:r>
            <a:r>
              <a:rPr lang="en-US" altLang="zh-CN" sz="1400" dirty="0" err="1">
                <a:solidFill>
                  <a:srgbClr val="0070C0"/>
                </a:solidFill>
                <a:latin typeface="Times New Roman" panose="02020603050405020304" pitchFamily="18" charset="0"/>
                <a:cs typeface="Times New Roman" panose="02020603050405020304" pitchFamily="18" charset="0"/>
              </a:rPr>
              <a:t>Beaufays</a:t>
            </a:r>
            <a:r>
              <a:rPr lang="en-US" altLang="zh-CN" sz="1400" dirty="0">
                <a:solidFill>
                  <a:srgbClr val="0070C0"/>
                </a:solidFill>
                <a:latin typeface="Times New Roman" panose="02020603050405020304" pitchFamily="18" charset="0"/>
                <a:cs typeface="Times New Roman" panose="02020603050405020304" pitchFamily="18" charset="0"/>
              </a:rPr>
              <a:t>, Françoise. Long Short-Term Memory Based Recurrent Neural Network Architectures for Large Vocabulary Speech Recognition[J]. Computer Science, 2014.</a:t>
            </a:r>
            <a:endParaRPr lang="zh-CN" altLang="en-US" sz="1400" dirty="0">
              <a:solidFill>
                <a:srgbClr val="0070C0"/>
              </a:solidFill>
              <a:latin typeface="Times New Roman" panose="02020603050405020304" pitchFamily="18" charset="0"/>
              <a:cs typeface="Times New Roman" panose="02020603050405020304" pitchFamily="18" charset="0"/>
            </a:endParaRPr>
          </a:p>
        </p:txBody>
      </p:sp>
      <p:sp>
        <p:nvSpPr>
          <p:cNvPr id="5" name="矩形 4"/>
          <p:cNvSpPr/>
          <p:nvPr/>
        </p:nvSpPr>
        <p:spPr bwMode="auto">
          <a:xfrm>
            <a:off x="1547664" y="5111606"/>
            <a:ext cx="360040" cy="288032"/>
          </a:xfrm>
          <a:prstGeom prst="rect">
            <a:avLst/>
          </a:prstGeom>
          <a:solidFill>
            <a:schemeClr val="accent1"/>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pitchFamily="34" charset="0"/>
              <a:ea typeface="宋体" pitchFamily="2" charset="-122"/>
            </a:endParaRPr>
          </a:p>
        </p:txBody>
      </p:sp>
      <p:sp>
        <p:nvSpPr>
          <p:cNvPr id="9" name="矩形 8"/>
          <p:cNvSpPr/>
          <p:nvPr/>
        </p:nvSpPr>
        <p:spPr bwMode="auto">
          <a:xfrm>
            <a:off x="1963492" y="5111606"/>
            <a:ext cx="360040" cy="288032"/>
          </a:xfrm>
          <a:prstGeom prst="rect">
            <a:avLst/>
          </a:prstGeom>
          <a:solidFill>
            <a:schemeClr val="accent1"/>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pitchFamily="34" charset="0"/>
              <a:ea typeface="宋体" pitchFamily="2" charset="-122"/>
            </a:endParaRPr>
          </a:p>
        </p:txBody>
      </p:sp>
      <p:sp>
        <p:nvSpPr>
          <p:cNvPr id="10" name="矩形 9"/>
          <p:cNvSpPr/>
          <p:nvPr/>
        </p:nvSpPr>
        <p:spPr bwMode="auto">
          <a:xfrm>
            <a:off x="2379320" y="5111606"/>
            <a:ext cx="360040" cy="288032"/>
          </a:xfrm>
          <a:prstGeom prst="rect">
            <a:avLst/>
          </a:prstGeom>
          <a:solidFill>
            <a:schemeClr val="accent1"/>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pitchFamily="34" charset="0"/>
              <a:ea typeface="宋体" pitchFamily="2" charset="-122"/>
            </a:endParaRPr>
          </a:p>
        </p:txBody>
      </p:sp>
      <p:sp>
        <p:nvSpPr>
          <p:cNvPr id="11" name="矩形 10"/>
          <p:cNvSpPr/>
          <p:nvPr/>
        </p:nvSpPr>
        <p:spPr bwMode="auto">
          <a:xfrm>
            <a:off x="2795148" y="5111606"/>
            <a:ext cx="360040" cy="288032"/>
          </a:xfrm>
          <a:prstGeom prst="rect">
            <a:avLst/>
          </a:prstGeom>
          <a:solidFill>
            <a:schemeClr val="accent1"/>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pitchFamily="34" charset="0"/>
              <a:ea typeface="宋体" pitchFamily="2" charset="-122"/>
            </a:endParaRPr>
          </a:p>
        </p:txBody>
      </p:sp>
      <p:sp>
        <p:nvSpPr>
          <p:cNvPr id="12" name="矩形 11"/>
          <p:cNvSpPr/>
          <p:nvPr/>
        </p:nvSpPr>
        <p:spPr bwMode="auto">
          <a:xfrm>
            <a:off x="3210976" y="5111606"/>
            <a:ext cx="360040" cy="288032"/>
          </a:xfrm>
          <a:prstGeom prst="rect">
            <a:avLst/>
          </a:prstGeom>
          <a:solidFill>
            <a:schemeClr val="accent1"/>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pitchFamily="34" charset="0"/>
              <a:ea typeface="宋体" pitchFamily="2" charset="-122"/>
            </a:endParaRPr>
          </a:p>
        </p:txBody>
      </p:sp>
      <p:sp>
        <p:nvSpPr>
          <p:cNvPr id="13" name="矩形 12"/>
          <p:cNvSpPr/>
          <p:nvPr/>
        </p:nvSpPr>
        <p:spPr bwMode="auto">
          <a:xfrm>
            <a:off x="3626804" y="5111606"/>
            <a:ext cx="360040" cy="288032"/>
          </a:xfrm>
          <a:prstGeom prst="rect">
            <a:avLst/>
          </a:prstGeom>
          <a:solidFill>
            <a:schemeClr val="accent1"/>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pitchFamily="34" charset="0"/>
              <a:ea typeface="宋体" pitchFamily="2" charset="-122"/>
            </a:endParaRPr>
          </a:p>
        </p:txBody>
      </p:sp>
      <p:sp>
        <p:nvSpPr>
          <p:cNvPr id="14" name="矩形 13"/>
          <p:cNvSpPr/>
          <p:nvPr/>
        </p:nvSpPr>
        <p:spPr bwMode="auto">
          <a:xfrm>
            <a:off x="4042632" y="5111606"/>
            <a:ext cx="360040" cy="288032"/>
          </a:xfrm>
          <a:prstGeom prst="rect">
            <a:avLst/>
          </a:prstGeom>
          <a:solidFill>
            <a:schemeClr val="accent1"/>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pitchFamily="34" charset="0"/>
              <a:ea typeface="宋体" pitchFamily="2" charset="-122"/>
            </a:endParaRPr>
          </a:p>
        </p:txBody>
      </p:sp>
      <p:sp>
        <p:nvSpPr>
          <p:cNvPr id="15" name="矩形 14"/>
          <p:cNvSpPr/>
          <p:nvPr/>
        </p:nvSpPr>
        <p:spPr bwMode="auto">
          <a:xfrm>
            <a:off x="4458458" y="5111606"/>
            <a:ext cx="360040" cy="288032"/>
          </a:xfrm>
          <a:prstGeom prst="rect">
            <a:avLst/>
          </a:prstGeom>
          <a:solidFill>
            <a:schemeClr val="accent1"/>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pitchFamily="34" charset="0"/>
              <a:ea typeface="宋体" pitchFamily="2" charset="-122"/>
            </a:endParaRPr>
          </a:p>
        </p:txBody>
      </p:sp>
      <p:sp>
        <p:nvSpPr>
          <p:cNvPr id="8" name="矩形 7"/>
          <p:cNvSpPr/>
          <p:nvPr/>
        </p:nvSpPr>
        <p:spPr bwMode="auto">
          <a:xfrm>
            <a:off x="2761200" y="5049210"/>
            <a:ext cx="1260000" cy="432048"/>
          </a:xfrm>
          <a:prstGeom prst="rect">
            <a:avLst/>
          </a:prstGeom>
          <a:noFill/>
          <a:ln w="15875" cap="flat" cmpd="sng" algn="ctr">
            <a:solidFill>
              <a:srgbClr val="C00000"/>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pitchFamily="34" charset="0"/>
              <a:ea typeface="宋体" pitchFamily="2" charset="-122"/>
            </a:endParaRPr>
          </a:p>
        </p:txBody>
      </p:sp>
      <p:sp>
        <p:nvSpPr>
          <p:cNvPr id="16" name="文本框 15"/>
          <p:cNvSpPr txBox="1"/>
          <p:nvPr/>
        </p:nvSpPr>
        <p:spPr>
          <a:xfrm>
            <a:off x="2663812" y="4247830"/>
            <a:ext cx="1476140" cy="369332"/>
          </a:xfrm>
          <a:prstGeom prst="rect">
            <a:avLst/>
          </a:prstGeom>
          <a:noFill/>
          <a:ln w="19050">
            <a:solidFill>
              <a:schemeClr val="accent1">
                <a:lumMod val="50000"/>
              </a:schemeClr>
            </a:solidFill>
          </a:ln>
        </p:spPr>
        <p:txBody>
          <a:bodyPr wrap="square" rtlCol="0">
            <a:spAutoFit/>
          </a:bodyPr>
          <a:lstStyle/>
          <a:p>
            <a:pPr algn="ctr"/>
            <a:r>
              <a:rPr lang="en-US" altLang="zh-CN" dirty="0">
                <a:latin typeface="Times New Roman" panose="02020603050405020304" pitchFamily="18" charset="0"/>
                <a:cs typeface="Times New Roman" panose="02020603050405020304" pitchFamily="18" charset="0"/>
              </a:rPr>
              <a:t>LSTM</a:t>
            </a:r>
            <a:endParaRPr lang="zh-CN" altLang="en-US" dirty="0">
              <a:latin typeface="Times New Roman" panose="02020603050405020304" pitchFamily="18" charset="0"/>
              <a:cs typeface="Times New Roman" panose="02020603050405020304" pitchFamily="18" charset="0"/>
            </a:endParaRPr>
          </a:p>
        </p:txBody>
      </p:sp>
      <p:sp>
        <p:nvSpPr>
          <p:cNvPr id="18" name="矩形 17"/>
          <p:cNvSpPr/>
          <p:nvPr/>
        </p:nvSpPr>
        <p:spPr bwMode="auto">
          <a:xfrm>
            <a:off x="2771800" y="3609050"/>
            <a:ext cx="360040" cy="288032"/>
          </a:xfrm>
          <a:prstGeom prst="rect">
            <a:avLst/>
          </a:prstGeom>
          <a:solidFill>
            <a:schemeClr val="accent2">
              <a:lumMod val="40000"/>
              <a:lumOff val="60000"/>
              <a:alpha val="48000"/>
            </a:schemeClr>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pitchFamily="34" charset="0"/>
              <a:ea typeface="宋体" pitchFamily="2" charset="-122"/>
            </a:endParaRPr>
          </a:p>
        </p:txBody>
      </p:sp>
      <p:sp>
        <p:nvSpPr>
          <p:cNvPr id="19" name="矩形 18"/>
          <p:cNvSpPr/>
          <p:nvPr/>
        </p:nvSpPr>
        <p:spPr bwMode="auto">
          <a:xfrm>
            <a:off x="3187628" y="3609050"/>
            <a:ext cx="360040" cy="288032"/>
          </a:xfrm>
          <a:prstGeom prst="rect">
            <a:avLst/>
          </a:prstGeom>
          <a:solidFill>
            <a:schemeClr val="accent2">
              <a:lumMod val="40000"/>
              <a:lumOff val="60000"/>
              <a:alpha val="48000"/>
            </a:schemeClr>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pitchFamily="34" charset="0"/>
              <a:ea typeface="宋体" pitchFamily="2" charset="-122"/>
            </a:endParaRPr>
          </a:p>
        </p:txBody>
      </p:sp>
      <p:sp>
        <p:nvSpPr>
          <p:cNvPr id="20" name="矩形 19"/>
          <p:cNvSpPr/>
          <p:nvPr/>
        </p:nvSpPr>
        <p:spPr bwMode="auto">
          <a:xfrm>
            <a:off x="3603456" y="3609050"/>
            <a:ext cx="360040" cy="288032"/>
          </a:xfrm>
          <a:prstGeom prst="rect">
            <a:avLst/>
          </a:prstGeom>
          <a:solidFill>
            <a:schemeClr val="accent2">
              <a:lumMod val="40000"/>
              <a:lumOff val="60000"/>
              <a:alpha val="48000"/>
            </a:schemeClr>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pitchFamily="34" charset="0"/>
              <a:ea typeface="宋体" pitchFamily="2" charset="-122"/>
            </a:endParaRPr>
          </a:p>
        </p:txBody>
      </p:sp>
      <p:sp>
        <p:nvSpPr>
          <p:cNvPr id="21" name="文本框 20"/>
          <p:cNvSpPr txBox="1"/>
          <p:nvPr/>
        </p:nvSpPr>
        <p:spPr>
          <a:xfrm>
            <a:off x="3347864" y="2807670"/>
            <a:ext cx="880484" cy="369332"/>
          </a:xfrm>
          <a:prstGeom prst="rect">
            <a:avLst/>
          </a:prstGeom>
          <a:noFill/>
          <a:ln w="19050">
            <a:solidFill>
              <a:schemeClr val="accent1">
                <a:lumMod val="50000"/>
              </a:schemeClr>
            </a:solidFill>
          </a:ln>
        </p:spPr>
        <p:txBody>
          <a:bodyPr wrap="square" rtlCol="0">
            <a:spAutoFit/>
          </a:bodyPr>
          <a:lstStyle/>
          <a:p>
            <a:pPr algn="ctr"/>
            <a:r>
              <a:rPr lang="en-US" altLang="zh-CN" dirty="0">
                <a:latin typeface="Times New Roman" panose="02020603050405020304" pitchFamily="18" charset="0"/>
                <a:cs typeface="Times New Roman" panose="02020603050405020304" pitchFamily="18" charset="0"/>
              </a:rPr>
              <a:t>DNN</a:t>
            </a:r>
            <a:endParaRPr lang="zh-CN" altLang="en-US" dirty="0">
              <a:latin typeface="Times New Roman" panose="02020603050405020304" pitchFamily="18" charset="0"/>
              <a:cs typeface="Times New Roman" panose="02020603050405020304" pitchFamily="18" charset="0"/>
            </a:endParaRPr>
          </a:p>
        </p:txBody>
      </p:sp>
      <p:sp>
        <p:nvSpPr>
          <p:cNvPr id="17" name="下箭头 16"/>
          <p:cNvSpPr/>
          <p:nvPr/>
        </p:nvSpPr>
        <p:spPr bwMode="auto">
          <a:xfrm flipV="1">
            <a:off x="3317641" y="4679558"/>
            <a:ext cx="146711" cy="279072"/>
          </a:xfrm>
          <a:prstGeom prst="downArrow">
            <a:avLst/>
          </a:prstGeom>
          <a:solidFill>
            <a:srgbClr val="CC9900"/>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pitchFamily="34" charset="0"/>
              <a:ea typeface="宋体" pitchFamily="2" charset="-122"/>
            </a:endParaRPr>
          </a:p>
        </p:txBody>
      </p:sp>
      <p:sp>
        <p:nvSpPr>
          <p:cNvPr id="23" name="下箭头 22"/>
          <p:cNvSpPr/>
          <p:nvPr/>
        </p:nvSpPr>
        <p:spPr bwMode="auto">
          <a:xfrm flipV="1">
            <a:off x="3309539" y="3919631"/>
            <a:ext cx="146711" cy="279072"/>
          </a:xfrm>
          <a:prstGeom prst="downArrow">
            <a:avLst/>
          </a:prstGeom>
          <a:solidFill>
            <a:srgbClr val="CC9900"/>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pitchFamily="34" charset="0"/>
              <a:ea typeface="宋体" pitchFamily="2" charset="-122"/>
            </a:endParaRPr>
          </a:p>
        </p:txBody>
      </p:sp>
      <p:sp>
        <p:nvSpPr>
          <p:cNvPr id="24" name="下箭头 23"/>
          <p:cNvSpPr/>
          <p:nvPr/>
        </p:nvSpPr>
        <p:spPr bwMode="auto">
          <a:xfrm flipV="1">
            <a:off x="2901812" y="3919631"/>
            <a:ext cx="146711" cy="279072"/>
          </a:xfrm>
          <a:prstGeom prst="downArrow">
            <a:avLst/>
          </a:prstGeom>
          <a:solidFill>
            <a:srgbClr val="CC9900"/>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pitchFamily="34" charset="0"/>
              <a:ea typeface="宋体" pitchFamily="2" charset="-122"/>
            </a:endParaRPr>
          </a:p>
        </p:txBody>
      </p:sp>
      <p:sp>
        <p:nvSpPr>
          <p:cNvPr id="25" name="下箭头 24"/>
          <p:cNvSpPr/>
          <p:nvPr/>
        </p:nvSpPr>
        <p:spPr bwMode="auto">
          <a:xfrm flipV="1">
            <a:off x="3710120" y="3919631"/>
            <a:ext cx="146711" cy="279072"/>
          </a:xfrm>
          <a:prstGeom prst="downArrow">
            <a:avLst/>
          </a:prstGeom>
          <a:solidFill>
            <a:srgbClr val="CC9900"/>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pitchFamily="34" charset="0"/>
              <a:ea typeface="宋体" pitchFamily="2" charset="-122"/>
            </a:endParaRPr>
          </a:p>
        </p:txBody>
      </p:sp>
      <p:sp>
        <p:nvSpPr>
          <p:cNvPr id="26" name="下箭头 25"/>
          <p:cNvSpPr/>
          <p:nvPr/>
        </p:nvSpPr>
        <p:spPr bwMode="auto">
          <a:xfrm flipV="1">
            <a:off x="3710120" y="3238091"/>
            <a:ext cx="146711" cy="279072"/>
          </a:xfrm>
          <a:prstGeom prst="downArrow">
            <a:avLst/>
          </a:prstGeom>
          <a:solidFill>
            <a:srgbClr val="CC9900"/>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pitchFamily="34" charset="0"/>
              <a:ea typeface="宋体" pitchFamily="2" charset="-122"/>
            </a:endParaRPr>
          </a:p>
        </p:txBody>
      </p:sp>
      <p:sp>
        <p:nvSpPr>
          <p:cNvPr id="22" name="文本框 21"/>
          <p:cNvSpPr txBox="1"/>
          <p:nvPr/>
        </p:nvSpPr>
        <p:spPr>
          <a:xfrm>
            <a:off x="500837" y="4994012"/>
            <a:ext cx="902811" cy="523220"/>
          </a:xfrm>
          <a:prstGeom prst="rect">
            <a:avLst/>
          </a:prstGeom>
          <a:noFill/>
        </p:spPr>
        <p:txBody>
          <a:bodyPr wrap="none" rtlCol="0">
            <a:spAutoFit/>
          </a:bodyPr>
          <a:lstStyle/>
          <a:p>
            <a:r>
              <a:rPr lang="zh-CN" altLang="en-US" sz="1400" dirty="0">
                <a:latin typeface="幼圆" panose="02010509060101010101" pitchFamily="49" charset="-122"/>
                <a:ea typeface="幼圆" panose="02010509060101010101" pitchFamily="49" charset="-122"/>
              </a:rPr>
              <a:t>声学特征</a:t>
            </a:r>
            <a:endParaRPr lang="en-US" altLang="zh-CN" sz="1400" dirty="0">
              <a:latin typeface="幼圆" panose="02010509060101010101" pitchFamily="49" charset="-122"/>
              <a:ea typeface="幼圆" panose="02010509060101010101" pitchFamily="49" charset="-122"/>
            </a:endParaRPr>
          </a:p>
          <a:p>
            <a:r>
              <a:rPr lang="zh-CN" altLang="en-US" sz="1400" dirty="0">
                <a:latin typeface="幼圆" panose="02010509060101010101" pitchFamily="49" charset="-122"/>
                <a:ea typeface="幼圆" panose="02010509060101010101" pitchFamily="49" charset="-122"/>
              </a:rPr>
              <a:t>向量序列</a:t>
            </a:r>
          </a:p>
        </p:txBody>
      </p:sp>
      <p:sp>
        <p:nvSpPr>
          <p:cNvPr id="28" name="下箭头 27"/>
          <p:cNvSpPr/>
          <p:nvPr/>
        </p:nvSpPr>
        <p:spPr bwMode="auto">
          <a:xfrm flipV="1">
            <a:off x="3745216" y="2529775"/>
            <a:ext cx="69792" cy="211438"/>
          </a:xfrm>
          <a:prstGeom prst="downArrow">
            <a:avLst/>
          </a:prstGeom>
          <a:solidFill>
            <a:srgbClr val="CC9900"/>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pitchFamily="34" charset="0"/>
              <a:ea typeface="宋体" pitchFamily="2" charset="-122"/>
            </a:endParaRPr>
          </a:p>
        </p:txBody>
      </p:sp>
      <p:sp>
        <p:nvSpPr>
          <p:cNvPr id="29" name="文本框 28"/>
          <p:cNvSpPr txBox="1"/>
          <p:nvPr/>
        </p:nvSpPr>
        <p:spPr>
          <a:xfrm>
            <a:off x="2557418" y="2113986"/>
            <a:ext cx="2518638" cy="307777"/>
          </a:xfrm>
          <a:prstGeom prst="rect">
            <a:avLst/>
          </a:prstGeom>
          <a:noFill/>
        </p:spPr>
        <p:txBody>
          <a:bodyPr wrap="none" rtlCol="0">
            <a:spAutoFit/>
          </a:bodyPr>
          <a:lstStyle/>
          <a:p>
            <a:r>
              <a:rPr lang="zh-CN" altLang="en-US" sz="1400" dirty="0">
                <a:latin typeface="幼圆" panose="02010509060101010101" pitchFamily="49" charset="-122"/>
                <a:ea typeface="幼圆" panose="02010509060101010101" pitchFamily="49" charset="-122"/>
              </a:rPr>
              <a:t>当前时刻各</a:t>
            </a:r>
            <a:r>
              <a:rPr lang="en-US" altLang="zh-CN" sz="1400" dirty="0" err="1">
                <a:latin typeface="幼圆" panose="02010509060101010101" pitchFamily="49" charset="-122"/>
                <a:ea typeface="幼圆" panose="02010509060101010101" pitchFamily="49" charset="-122"/>
              </a:rPr>
              <a:t>Triphone</a:t>
            </a:r>
            <a:r>
              <a:rPr lang="zh-CN" altLang="en-US" sz="1400" dirty="0">
                <a:latin typeface="幼圆" panose="02010509060101010101" pitchFamily="49" charset="-122"/>
                <a:ea typeface="幼圆" panose="02010509060101010101" pitchFamily="49" charset="-122"/>
              </a:rPr>
              <a:t>状态概率</a:t>
            </a:r>
          </a:p>
        </p:txBody>
      </p:sp>
      <p:sp>
        <p:nvSpPr>
          <p:cNvPr id="27" name="矩形标注 26"/>
          <p:cNvSpPr/>
          <p:nvPr/>
        </p:nvSpPr>
        <p:spPr bwMode="auto">
          <a:xfrm>
            <a:off x="6321356" y="4069985"/>
            <a:ext cx="1274979" cy="367127"/>
          </a:xfrm>
          <a:prstGeom prst="wedgeRectCallout">
            <a:avLst>
              <a:gd name="adj1" fmla="val -225746"/>
              <a:gd name="adj2" fmla="val 206613"/>
            </a:avLst>
          </a:prstGeom>
          <a:solidFill>
            <a:schemeClr val="bg1"/>
          </a:solidFill>
          <a:ln w="25400" cap="flat" cmpd="thickThin" algn="ctr">
            <a:solidFill>
              <a:srgbClr val="C00000"/>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dirty="0">
                <a:ln>
                  <a:noFill/>
                </a:ln>
                <a:solidFill>
                  <a:schemeClr val="tx1"/>
                </a:solidFill>
                <a:effectLst/>
                <a:latin typeface="幼圆" panose="02010509060101010101" pitchFamily="49" charset="-122"/>
                <a:ea typeface="幼圆" panose="02010509060101010101" pitchFamily="49" charset="-122"/>
              </a:rPr>
              <a:t>拼接帧</a:t>
            </a:r>
          </a:p>
        </p:txBody>
      </p:sp>
      <p:sp>
        <p:nvSpPr>
          <p:cNvPr id="31" name="矩形标注 30"/>
          <p:cNvSpPr/>
          <p:nvPr/>
        </p:nvSpPr>
        <p:spPr bwMode="auto">
          <a:xfrm>
            <a:off x="6296531" y="3444840"/>
            <a:ext cx="1299803" cy="367127"/>
          </a:xfrm>
          <a:prstGeom prst="wedgeRectCallout">
            <a:avLst>
              <a:gd name="adj1" fmla="val -224274"/>
              <a:gd name="adj2" fmla="val -64200"/>
            </a:avLst>
          </a:prstGeom>
          <a:solidFill>
            <a:schemeClr val="bg1"/>
          </a:solidFill>
          <a:ln w="25400" cap="flat" cmpd="thickThin" algn="ctr">
            <a:solidFill>
              <a:srgbClr val="C00000"/>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a:ln>
                  <a:noFill/>
                </a:ln>
                <a:solidFill>
                  <a:schemeClr val="tx1"/>
                </a:solidFill>
                <a:effectLst/>
                <a:latin typeface="Times New Roman" panose="02020603050405020304" pitchFamily="18" charset="0"/>
                <a:ea typeface="幼圆" panose="02010509060101010101" pitchFamily="49" charset="-122"/>
                <a:cs typeface="Times New Roman" panose="02020603050405020304" pitchFamily="18" charset="0"/>
              </a:rPr>
              <a:t>Many to one</a:t>
            </a:r>
            <a:endParaRPr kumimoji="0" lang="zh-CN" altLang="en-US" sz="1800" b="0" i="0" u="none" strike="noStrike" cap="none" normalizeH="0" baseline="0" dirty="0">
              <a:ln>
                <a:noFill/>
              </a:ln>
              <a:solidFill>
                <a:schemeClr val="tx1"/>
              </a:solidFill>
              <a:effectLst/>
              <a:latin typeface="Times New Roman" panose="02020603050405020304" pitchFamily="18" charset="0"/>
              <a:ea typeface="幼圆" panose="02010509060101010101" pitchFamily="49" charset="-122"/>
              <a:cs typeface="Times New Roman" panose="02020603050405020304" pitchFamily="18" charset="0"/>
            </a:endParaRPr>
          </a:p>
        </p:txBody>
      </p:sp>
    </p:spTree>
    <p:extLst>
      <p:ext uri="{BB962C8B-B14F-4D97-AF65-F5344CB8AC3E}">
        <p14:creationId xmlns:p14="http://schemas.microsoft.com/office/powerpoint/2010/main" val="38532974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标题 1"/>
          <p:cNvSpPr>
            <a:spLocks noGrp="1"/>
          </p:cNvSpPr>
          <p:nvPr>
            <p:ph type="title"/>
          </p:nvPr>
        </p:nvSpPr>
        <p:spPr/>
        <p:txBody>
          <a:bodyPr/>
          <a:lstStyle/>
          <a:p>
            <a:r>
              <a:rPr lang="zh-CN" altLang="en-US" dirty="0"/>
              <a:t>寻找替换</a:t>
            </a:r>
            <a:r>
              <a:rPr lang="en-US" altLang="zh-CN" dirty="0"/>
              <a:t>GMM</a:t>
            </a:r>
            <a:r>
              <a:rPr lang="zh-CN" altLang="en-US" dirty="0"/>
              <a:t>的分类器</a:t>
            </a:r>
          </a:p>
        </p:txBody>
      </p:sp>
      <p:sp>
        <p:nvSpPr>
          <p:cNvPr id="324611" name="内容占位符 2"/>
          <p:cNvSpPr>
            <a:spLocks noGrp="1"/>
          </p:cNvSpPr>
          <p:nvPr>
            <p:ph idx="1"/>
          </p:nvPr>
        </p:nvSpPr>
        <p:spPr>
          <a:xfrm>
            <a:off x="457200" y="1341438"/>
            <a:ext cx="8229600" cy="5256212"/>
          </a:xfrm>
        </p:spPr>
        <p:txBody>
          <a:bodyPr/>
          <a:lstStyle/>
          <a:p>
            <a:pPr>
              <a:lnSpc>
                <a:spcPct val="150000"/>
              </a:lnSpc>
              <a:spcBef>
                <a:spcPts val="600"/>
              </a:spcBef>
              <a:spcAft>
                <a:spcPts val="600"/>
              </a:spcAft>
              <a:buFont typeface="Wingdings" panose="05000000000000000000" pitchFamily="2" charset="2"/>
              <a:buChar char="p"/>
            </a:pP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替换掉</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GMM</a:t>
            </a: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模型是一个合理的选择</a:t>
            </a:r>
            <a:endParaRPr lang="en-US" altLang="zh-CN" sz="2400" dirty="0">
              <a:latin typeface="Times New Roman" panose="02020603050405020304" pitchFamily="18" charset="0"/>
              <a:ea typeface="黑体" panose="02010609060101010101" pitchFamily="49" charset="-122"/>
              <a:cs typeface="Times New Roman" panose="02020603050405020304" pitchFamily="18" charset="0"/>
            </a:endParaRPr>
          </a:p>
          <a:p>
            <a:pPr>
              <a:lnSpc>
                <a:spcPct val="150000"/>
              </a:lnSpc>
              <a:spcBef>
                <a:spcPts val="600"/>
              </a:spcBef>
              <a:spcAft>
                <a:spcPts val="600"/>
              </a:spcAft>
              <a:buFont typeface="Wingdings" panose="05000000000000000000" pitchFamily="2" charset="2"/>
              <a:buChar char="p"/>
            </a:pP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从</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20</a:t>
            </a: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世纪</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90</a:t>
            </a: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年代开始，研究人员进行了各种尝试</a:t>
            </a:r>
            <a:endParaRPr lang="en-US" altLang="zh-CN" sz="2400" dirty="0">
              <a:latin typeface="Times New Roman" panose="02020603050405020304" pitchFamily="18" charset="0"/>
              <a:ea typeface="黑体" panose="02010609060101010101" pitchFamily="49" charset="-122"/>
              <a:cs typeface="Times New Roman" panose="02020603050405020304" pitchFamily="18" charset="0"/>
            </a:endParaRPr>
          </a:p>
          <a:p>
            <a:pPr>
              <a:lnSpc>
                <a:spcPct val="150000"/>
              </a:lnSpc>
              <a:spcBef>
                <a:spcPts val="600"/>
              </a:spcBef>
              <a:spcAft>
                <a:spcPts val="600"/>
              </a:spcAft>
              <a:buFont typeface="Wingdings" panose="05000000000000000000" pitchFamily="2" charset="2"/>
              <a:buChar char="p"/>
            </a:pP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用</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SVM</a:t>
            </a: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替换</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GMM</a:t>
            </a: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a:t>
            </a:r>
            <a:r>
              <a:rPr lang="zh-CN" altLang="en-US" sz="2400" dirty="0">
                <a:solidFill>
                  <a:srgbClr val="0070C0"/>
                </a:solidFill>
                <a:latin typeface="Times New Roman" panose="02020603050405020304" pitchFamily="18" charset="0"/>
                <a:ea typeface="黑体" panose="02010609060101010101" pitchFamily="49" charset="-122"/>
                <a:cs typeface="Times New Roman" panose="02020603050405020304" pitchFamily="18" charset="0"/>
              </a:rPr>
              <a:t>类别数太多</a:t>
            </a: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a:t>
            </a:r>
            <a:endParaRPr lang="en-US" altLang="zh-CN" sz="2400" dirty="0">
              <a:latin typeface="Times New Roman" panose="02020603050405020304" pitchFamily="18" charset="0"/>
              <a:ea typeface="黑体" panose="02010609060101010101" pitchFamily="49" charset="-122"/>
              <a:cs typeface="Times New Roman" panose="02020603050405020304" pitchFamily="18" charset="0"/>
            </a:endParaRPr>
          </a:p>
          <a:p>
            <a:pPr>
              <a:lnSpc>
                <a:spcPct val="150000"/>
              </a:lnSpc>
              <a:spcBef>
                <a:spcPts val="600"/>
              </a:spcBef>
              <a:spcAft>
                <a:spcPts val="600"/>
              </a:spcAft>
              <a:buFont typeface="Wingdings" panose="05000000000000000000" pitchFamily="2" charset="2"/>
              <a:buChar char="p"/>
            </a:pP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用</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ANN</a:t>
            </a: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替换</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GMM</a:t>
            </a:r>
          </a:p>
          <a:p>
            <a:pPr lvl="1">
              <a:lnSpc>
                <a:spcPct val="150000"/>
              </a:lnSpc>
              <a:spcBef>
                <a:spcPts val="600"/>
              </a:spcBef>
              <a:spcAft>
                <a:spcPts val="600"/>
              </a:spcAft>
              <a:buFont typeface="Wingdings" panose="05000000000000000000" pitchFamily="2" charset="2"/>
              <a:buChar char="ü"/>
            </a:pPr>
            <a:r>
              <a:rPr lang="zh-CN" altLang="en-US" sz="2000" dirty="0">
                <a:latin typeface="Times New Roman" panose="02020603050405020304" pitchFamily="18" charset="0"/>
                <a:cs typeface="Times New Roman" panose="02020603050405020304" pitchFamily="18" charset="0"/>
              </a:rPr>
              <a:t>但由于当时机器运算能力的限制及多层网络训练的复杂性，其效果并不理想。</a:t>
            </a:r>
            <a:endParaRPr lang="en-US" altLang="zh-CN" sz="2000" dirty="0">
              <a:latin typeface="Times New Roman" panose="02020603050405020304" pitchFamily="18" charset="0"/>
              <a:cs typeface="Times New Roman" panose="02020603050405020304" pitchFamily="18" charset="0"/>
            </a:endParaRPr>
          </a:p>
          <a:p>
            <a:pPr lvl="1">
              <a:lnSpc>
                <a:spcPct val="150000"/>
              </a:lnSpc>
              <a:spcBef>
                <a:spcPts val="600"/>
              </a:spcBef>
              <a:spcAft>
                <a:spcPts val="600"/>
              </a:spcAft>
              <a:buFont typeface="Wingdings" panose="05000000000000000000" pitchFamily="2" charset="2"/>
              <a:buChar char="ü"/>
            </a:pPr>
            <a:r>
              <a:rPr lang="zh-CN" altLang="en-US" sz="2000" dirty="0">
                <a:latin typeface="Times New Roman" panose="02020603050405020304" pitchFamily="18" charset="0"/>
                <a:cs typeface="Times New Roman" panose="02020603050405020304" pitchFamily="18" charset="0"/>
              </a:rPr>
              <a:t>过拟合</a:t>
            </a:r>
            <a:r>
              <a:rPr lang="en-US" altLang="zh-CN" sz="2000" dirty="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梯度消失</a:t>
            </a:r>
            <a:endParaRPr lang="en-US" altLang="zh-CN" sz="2000" dirty="0">
              <a:latin typeface="Times New Roman" panose="02020603050405020304" pitchFamily="18" charset="0"/>
              <a:cs typeface="Times New Roman" panose="02020603050405020304" pitchFamily="18" charset="0"/>
            </a:endParaRPr>
          </a:p>
          <a:p>
            <a:pPr marL="342900" lvl="1" indent="-342900">
              <a:lnSpc>
                <a:spcPct val="150000"/>
              </a:lnSpc>
              <a:spcBef>
                <a:spcPts val="600"/>
              </a:spcBef>
              <a:spcAft>
                <a:spcPts val="600"/>
              </a:spcAft>
              <a:buFont typeface="Wingdings" panose="05000000000000000000" pitchFamily="2" charset="2"/>
              <a:buChar char="p"/>
            </a:pP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直到深度学习技术成熟才替换成功</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 </a:t>
            </a:r>
            <a:endParaRPr lang="zh-CN" altLang="en-US" sz="2400" dirty="0">
              <a:latin typeface="Times New Roman" panose="02020603050405020304" pitchFamily="18" charset="0"/>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133360653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882" name="标题 1"/>
          <p:cNvSpPr>
            <a:spLocks noGrp="1"/>
          </p:cNvSpPr>
          <p:nvPr>
            <p:ph type="title"/>
          </p:nvPr>
        </p:nvSpPr>
        <p:spPr/>
        <p:txBody>
          <a:bodyPr/>
          <a:lstStyle/>
          <a:p>
            <a:r>
              <a:rPr lang="zh-CN" altLang="en-US" dirty="0"/>
              <a:t>语音识别算法</a:t>
            </a:r>
            <a:r>
              <a:rPr lang="en-US" altLang="zh-CN" dirty="0"/>
              <a:t>:RNN-HMM</a:t>
            </a:r>
            <a:endParaRPr lang="zh-CN" altLang="en-US" dirty="0"/>
          </a:p>
        </p:txBody>
      </p:sp>
      <p:sp>
        <p:nvSpPr>
          <p:cNvPr id="6" name="内容占位符 2"/>
          <p:cNvSpPr txBox="1">
            <a:spLocks/>
          </p:cNvSpPr>
          <p:nvPr/>
        </p:nvSpPr>
        <p:spPr>
          <a:xfrm>
            <a:off x="457200" y="1341438"/>
            <a:ext cx="8291264" cy="5256212"/>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lnSpc>
                <a:spcPct val="150000"/>
              </a:lnSpc>
              <a:spcBef>
                <a:spcPts val="400"/>
              </a:spcBef>
              <a:spcAft>
                <a:spcPts val="400"/>
              </a:spcAft>
              <a:buFont typeface="Wingdings" panose="05000000000000000000" pitchFamily="2" charset="2"/>
              <a:buChar char="p"/>
            </a:pPr>
            <a:r>
              <a:rPr lang="en-US" altLang="zh-CN" sz="2400" kern="0" dirty="0">
                <a:solidFill>
                  <a:srgbClr val="0070C0"/>
                </a:solidFill>
                <a:latin typeface="Times New Roman" panose="02020603050405020304" pitchFamily="18" charset="0"/>
                <a:ea typeface="黑体" panose="02010609060101010101" pitchFamily="49" charset="-122"/>
                <a:cs typeface="Times New Roman" panose="02020603050405020304" pitchFamily="18" charset="0"/>
              </a:rPr>
              <a:t>LDNN</a:t>
            </a:r>
            <a:r>
              <a:rPr lang="zh-CN" altLang="en-US" sz="2400" kern="0" dirty="0">
                <a:solidFill>
                  <a:srgbClr val="0070C0"/>
                </a:solidFill>
                <a:latin typeface="Times New Roman" panose="02020603050405020304" pitchFamily="18" charset="0"/>
                <a:ea typeface="黑体" panose="02010609060101010101" pitchFamily="49" charset="-122"/>
                <a:cs typeface="Times New Roman" panose="02020603050405020304" pitchFamily="18" charset="0"/>
              </a:rPr>
              <a:t>声学模型</a:t>
            </a:r>
            <a:r>
              <a:rPr lang="zh-CN" altLang="en-US" sz="2400" kern="0" dirty="0">
                <a:latin typeface="Times New Roman" panose="02020603050405020304" pitchFamily="18" charset="0"/>
                <a:ea typeface="黑体" panose="02010609060101010101" pitchFamily="49" charset="-122"/>
                <a:cs typeface="Times New Roman" panose="02020603050405020304" pitchFamily="18" charset="0"/>
              </a:rPr>
              <a:t>的训练</a:t>
            </a:r>
            <a:endParaRPr lang="en-US" altLang="zh-CN" sz="2000" dirty="0">
              <a:latin typeface="Times New Roman" panose="02020603050405020304" pitchFamily="18" charset="0"/>
              <a:cs typeface="Times New Roman" panose="02020603050405020304" pitchFamily="18" charset="0"/>
            </a:endParaRPr>
          </a:p>
          <a:p>
            <a:pPr lvl="1">
              <a:lnSpc>
                <a:spcPct val="150000"/>
              </a:lnSpc>
              <a:spcBef>
                <a:spcPts val="400"/>
              </a:spcBef>
              <a:spcAft>
                <a:spcPts val="400"/>
              </a:spcAft>
              <a:buFont typeface="Wingdings" panose="05000000000000000000" pitchFamily="2" charset="2"/>
              <a:buChar char="ü"/>
            </a:pPr>
            <a:r>
              <a:rPr lang="en-US" altLang="zh-CN" sz="2000" dirty="0"/>
              <a:t>BPTT</a:t>
            </a:r>
            <a:r>
              <a:rPr lang="zh-CN" altLang="en-US" sz="2000" dirty="0"/>
              <a:t>算法</a:t>
            </a:r>
            <a:endParaRPr lang="en-US" altLang="zh-CN" sz="2000" dirty="0"/>
          </a:p>
          <a:p>
            <a:pPr lvl="1">
              <a:lnSpc>
                <a:spcPct val="150000"/>
              </a:lnSpc>
              <a:spcBef>
                <a:spcPts val="400"/>
              </a:spcBef>
              <a:spcAft>
                <a:spcPts val="400"/>
              </a:spcAft>
              <a:buFont typeface="Wingdings" panose="05000000000000000000" pitchFamily="2" charset="2"/>
              <a:buChar char="ü"/>
            </a:pPr>
            <a:r>
              <a:rPr lang="zh-CN" altLang="en-US" sz="2000" dirty="0"/>
              <a:t>梯度裁剪</a:t>
            </a:r>
            <a:endParaRPr lang="en-US" altLang="zh-CN" sz="2000" dirty="0"/>
          </a:p>
          <a:p>
            <a:pPr lvl="1">
              <a:lnSpc>
                <a:spcPct val="150000"/>
              </a:lnSpc>
              <a:spcBef>
                <a:spcPts val="400"/>
              </a:spcBef>
              <a:spcAft>
                <a:spcPts val="400"/>
              </a:spcAft>
              <a:buFont typeface="Wingdings" panose="05000000000000000000" pitchFamily="2" charset="2"/>
              <a:buChar char="ü"/>
            </a:pPr>
            <a:r>
              <a:rPr lang="zh-CN" altLang="en-US" sz="2000" dirty="0"/>
              <a:t>仍旧需要</a:t>
            </a:r>
            <a:r>
              <a:rPr lang="en-US" altLang="zh-CN" sz="2000" dirty="0"/>
              <a:t>GMM-HMM</a:t>
            </a:r>
            <a:r>
              <a:rPr lang="zh-CN" altLang="en-US" sz="2000" dirty="0"/>
              <a:t>模型</a:t>
            </a:r>
            <a:endParaRPr lang="en-US" altLang="zh-CN" sz="2000" dirty="0"/>
          </a:p>
          <a:p>
            <a:pPr>
              <a:lnSpc>
                <a:spcPct val="150000"/>
              </a:lnSpc>
              <a:spcBef>
                <a:spcPts val="400"/>
              </a:spcBef>
              <a:spcAft>
                <a:spcPts val="400"/>
              </a:spcAft>
              <a:buFont typeface="Wingdings" panose="05000000000000000000" pitchFamily="2" charset="2"/>
              <a:buChar char="p"/>
            </a:pPr>
            <a:endParaRPr lang="en-US" altLang="zh-CN" sz="2400" dirty="0"/>
          </a:p>
          <a:p>
            <a:pPr>
              <a:lnSpc>
                <a:spcPct val="150000"/>
              </a:lnSpc>
              <a:spcBef>
                <a:spcPts val="400"/>
              </a:spcBef>
              <a:spcAft>
                <a:spcPts val="400"/>
              </a:spcAft>
              <a:buFont typeface="Wingdings" panose="05000000000000000000" pitchFamily="2" charset="2"/>
              <a:buChar char="p"/>
            </a:pPr>
            <a:r>
              <a:rPr lang="zh-CN" altLang="en-US" sz="2400" dirty="0"/>
              <a:t>识别解码</a:t>
            </a:r>
            <a:endParaRPr lang="en-US" altLang="zh-CN" sz="2400" dirty="0"/>
          </a:p>
          <a:p>
            <a:pPr lvl="1">
              <a:lnSpc>
                <a:spcPct val="150000"/>
              </a:lnSpc>
              <a:spcBef>
                <a:spcPts val="400"/>
              </a:spcBef>
              <a:spcAft>
                <a:spcPts val="400"/>
              </a:spcAft>
              <a:buFont typeface="Wingdings" panose="05000000000000000000" pitchFamily="2" charset="2"/>
              <a:buChar char="ü"/>
            </a:pPr>
            <a:r>
              <a:rPr lang="zh-CN" altLang="en-US" sz="2000" dirty="0"/>
              <a:t>类似于</a:t>
            </a:r>
            <a:r>
              <a:rPr lang="en-US" altLang="zh-CN" sz="2000" dirty="0"/>
              <a:t>DNN-HMM</a:t>
            </a:r>
          </a:p>
          <a:p>
            <a:pPr lvl="1">
              <a:lnSpc>
                <a:spcPct val="150000"/>
              </a:lnSpc>
              <a:spcBef>
                <a:spcPts val="400"/>
              </a:spcBef>
              <a:spcAft>
                <a:spcPts val="400"/>
              </a:spcAft>
              <a:buFont typeface="Wingdings" panose="05000000000000000000" pitchFamily="2" charset="2"/>
              <a:buChar char="ü"/>
            </a:pPr>
            <a:r>
              <a:rPr lang="zh-CN" altLang="en-US" sz="2000" dirty="0"/>
              <a:t>状态空间搜索时可以不再考虑转移概率</a:t>
            </a:r>
            <a:endParaRPr lang="en-US" altLang="zh-CN" sz="2000" dirty="0"/>
          </a:p>
        </p:txBody>
      </p:sp>
    </p:spTree>
    <p:extLst>
      <p:ext uri="{BB962C8B-B14F-4D97-AF65-F5344CB8AC3E}">
        <p14:creationId xmlns:p14="http://schemas.microsoft.com/office/powerpoint/2010/main" val="3818919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wipe(up)">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wipe(up)">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wipe(up)">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wipe(up)">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animEffect transition="in" filter="wipe(up)">
                                      <p:cBhvr>
                                        <p:cTn id="27" dur="500"/>
                                        <p:tgtEl>
                                          <p:spTgt spid="6">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6">
                                            <p:txEl>
                                              <p:pRg st="6" end="6"/>
                                            </p:txEl>
                                          </p:spTgt>
                                        </p:tgtEl>
                                        <p:attrNameLst>
                                          <p:attrName>style.visibility</p:attrName>
                                        </p:attrNameLst>
                                      </p:cBhvr>
                                      <p:to>
                                        <p:strVal val="visible"/>
                                      </p:to>
                                    </p:set>
                                    <p:animEffect transition="in" filter="wipe(up)">
                                      <p:cBhvr>
                                        <p:cTn id="32" dur="500"/>
                                        <p:tgtEl>
                                          <p:spTgt spid="6">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nodeType="clickEffect">
                                  <p:stCondLst>
                                    <p:cond delay="0"/>
                                  </p:stCondLst>
                                  <p:childTnLst>
                                    <p:set>
                                      <p:cBhvr>
                                        <p:cTn id="36" dur="1" fill="hold">
                                          <p:stCondLst>
                                            <p:cond delay="0"/>
                                          </p:stCondLst>
                                        </p:cTn>
                                        <p:tgtEl>
                                          <p:spTgt spid="6">
                                            <p:txEl>
                                              <p:pRg st="7" end="7"/>
                                            </p:txEl>
                                          </p:spTgt>
                                        </p:tgtEl>
                                        <p:attrNameLst>
                                          <p:attrName>style.visibility</p:attrName>
                                        </p:attrNameLst>
                                      </p:cBhvr>
                                      <p:to>
                                        <p:strVal val="visible"/>
                                      </p:to>
                                    </p:set>
                                    <p:animEffect transition="in" filter="wipe(up)">
                                      <p:cBhvr>
                                        <p:cTn id="37" dur="500"/>
                                        <p:tgtEl>
                                          <p:spTgt spid="6">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882" name="标题 1"/>
          <p:cNvSpPr>
            <a:spLocks noGrp="1"/>
          </p:cNvSpPr>
          <p:nvPr>
            <p:ph type="title"/>
          </p:nvPr>
        </p:nvSpPr>
        <p:spPr/>
        <p:txBody>
          <a:bodyPr/>
          <a:lstStyle/>
          <a:p>
            <a:r>
              <a:rPr lang="zh-CN" altLang="en-US" dirty="0"/>
              <a:t>语音识别算法</a:t>
            </a:r>
            <a:r>
              <a:rPr lang="en-US" altLang="zh-CN" dirty="0"/>
              <a:t>:RNN-HMM</a:t>
            </a:r>
            <a:endParaRPr lang="zh-CN" altLang="en-US" dirty="0"/>
          </a:p>
        </p:txBody>
      </p:sp>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9552" y="2420888"/>
            <a:ext cx="8491452" cy="3067395"/>
          </a:xfrm>
          <a:prstGeom prst="rect">
            <a:avLst/>
          </a:prstGeom>
        </p:spPr>
      </p:pic>
      <p:sp>
        <p:nvSpPr>
          <p:cNvPr id="6" name="内容占位符 2"/>
          <p:cNvSpPr txBox="1">
            <a:spLocks/>
          </p:cNvSpPr>
          <p:nvPr/>
        </p:nvSpPr>
        <p:spPr>
          <a:xfrm>
            <a:off x="457200" y="1341438"/>
            <a:ext cx="8291264" cy="5256212"/>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lnSpc>
                <a:spcPct val="150000"/>
              </a:lnSpc>
              <a:spcBef>
                <a:spcPts val="400"/>
              </a:spcBef>
              <a:spcAft>
                <a:spcPts val="400"/>
              </a:spcAft>
              <a:buFont typeface="Wingdings" panose="05000000000000000000" pitchFamily="2" charset="2"/>
              <a:buChar char="p"/>
            </a:pPr>
            <a:r>
              <a:rPr lang="en-US" altLang="zh-CN" sz="2400" kern="0" dirty="0">
                <a:latin typeface="Times New Roman" panose="02020603050405020304" pitchFamily="18" charset="0"/>
                <a:ea typeface="黑体" panose="02010609060101010101" pitchFamily="49" charset="-122"/>
                <a:cs typeface="Times New Roman" panose="02020603050405020304" pitchFamily="18" charset="0"/>
              </a:rPr>
              <a:t>DFCNN(Deep Fully Convolutional Neural Networks)</a:t>
            </a:r>
          </a:p>
          <a:p>
            <a:pPr marL="0" indent="0">
              <a:lnSpc>
                <a:spcPct val="150000"/>
              </a:lnSpc>
              <a:spcBef>
                <a:spcPts val="400"/>
              </a:spcBef>
              <a:spcAft>
                <a:spcPts val="400"/>
              </a:spcAft>
              <a:buNone/>
            </a:pPr>
            <a:endParaRPr lang="en-US" altLang="zh-CN" sz="2400" b="1" kern="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240215994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882" name="标题 1"/>
          <p:cNvSpPr>
            <a:spLocks noGrp="1"/>
          </p:cNvSpPr>
          <p:nvPr>
            <p:ph type="title"/>
          </p:nvPr>
        </p:nvSpPr>
        <p:spPr/>
        <p:txBody>
          <a:bodyPr/>
          <a:lstStyle/>
          <a:p>
            <a:r>
              <a:rPr lang="zh-CN" altLang="en-US" dirty="0"/>
              <a:t>语音识别算法</a:t>
            </a:r>
            <a:r>
              <a:rPr lang="en-US" altLang="zh-CN" dirty="0"/>
              <a:t>:RNN-HMM</a:t>
            </a:r>
            <a:endParaRPr lang="zh-CN" altLang="en-US" dirty="0"/>
          </a:p>
        </p:txBody>
      </p:sp>
      <p:sp>
        <p:nvSpPr>
          <p:cNvPr id="6" name="内容占位符 2"/>
          <p:cNvSpPr txBox="1">
            <a:spLocks/>
          </p:cNvSpPr>
          <p:nvPr/>
        </p:nvSpPr>
        <p:spPr>
          <a:xfrm>
            <a:off x="457200" y="1341438"/>
            <a:ext cx="8291264" cy="5256212"/>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lnSpc>
                <a:spcPct val="150000"/>
              </a:lnSpc>
              <a:spcBef>
                <a:spcPts val="400"/>
              </a:spcBef>
              <a:spcAft>
                <a:spcPts val="400"/>
              </a:spcAft>
              <a:buFont typeface="Wingdings" panose="05000000000000000000" pitchFamily="2" charset="2"/>
              <a:buChar char="p"/>
            </a:pPr>
            <a:r>
              <a:rPr lang="en-US" altLang="zh-CN" sz="2400" kern="0" dirty="0">
                <a:latin typeface="Times New Roman" panose="02020603050405020304" pitchFamily="18" charset="0"/>
                <a:ea typeface="黑体" panose="02010609060101010101" pitchFamily="49" charset="-122"/>
                <a:cs typeface="Times New Roman" panose="02020603050405020304" pitchFamily="18" charset="0"/>
              </a:rPr>
              <a:t>FSMN(Feedforward Sequential Memory Neural Networks)</a:t>
            </a:r>
          </a:p>
          <a:p>
            <a:pPr marL="0" indent="0">
              <a:lnSpc>
                <a:spcPct val="150000"/>
              </a:lnSpc>
              <a:spcBef>
                <a:spcPts val="400"/>
              </a:spcBef>
              <a:spcAft>
                <a:spcPts val="400"/>
              </a:spcAft>
              <a:buNone/>
            </a:pPr>
            <a:endParaRPr lang="en-US" altLang="zh-CN" sz="2400" b="1" kern="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7" name="图片 6"/>
          <p:cNvPicPr>
            <a:picLocks noChangeAspect="1"/>
          </p:cNvPicPr>
          <p:nvPr/>
        </p:nvPicPr>
        <p:blipFill>
          <a:blip r:embed="rId3"/>
          <a:stretch>
            <a:fillRect/>
          </a:stretch>
        </p:blipFill>
        <p:spPr>
          <a:xfrm>
            <a:off x="755576" y="2484438"/>
            <a:ext cx="4052521" cy="3312368"/>
          </a:xfrm>
          <a:prstGeom prst="rect">
            <a:avLst/>
          </a:prstGeom>
        </p:spPr>
      </p:pic>
      <p:sp>
        <p:nvSpPr>
          <p:cNvPr id="8" name="文本框 7"/>
          <p:cNvSpPr txBox="1"/>
          <p:nvPr/>
        </p:nvSpPr>
        <p:spPr>
          <a:xfrm>
            <a:off x="5004048" y="2420888"/>
            <a:ext cx="1018227" cy="369332"/>
          </a:xfrm>
          <a:prstGeom prst="rect">
            <a:avLst/>
          </a:prstGeom>
          <a:noFill/>
        </p:spPr>
        <p:txBody>
          <a:bodyPr wrap="none" rtlCol="0">
            <a:spAutoFit/>
          </a:bodyPr>
          <a:lstStyle/>
          <a:p>
            <a:r>
              <a:rPr lang="en-US" altLang="zh-CN" dirty="0" err="1">
                <a:solidFill>
                  <a:srgbClr val="0070C0"/>
                </a:solidFill>
              </a:rPr>
              <a:t>sFSMN</a:t>
            </a:r>
            <a:r>
              <a:rPr lang="en-US" altLang="zh-CN" dirty="0"/>
              <a:t>:</a:t>
            </a:r>
            <a:endParaRPr lang="zh-CN" altLang="en-US" dirty="0"/>
          </a:p>
        </p:txBody>
      </p:sp>
      <p:pic>
        <p:nvPicPr>
          <p:cNvPr id="9" name="图片 8"/>
          <p:cNvPicPr>
            <a:picLocks noChangeAspect="1"/>
          </p:cNvPicPr>
          <p:nvPr/>
        </p:nvPicPr>
        <p:blipFill>
          <a:blip r:embed="rId4"/>
          <a:stretch>
            <a:fillRect/>
          </a:stretch>
        </p:blipFill>
        <p:spPr>
          <a:xfrm>
            <a:off x="5724128" y="3102260"/>
            <a:ext cx="1845945" cy="782955"/>
          </a:xfrm>
          <a:prstGeom prst="rect">
            <a:avLst/>
          </a:prstGeom>
        </p:spPr>
      </p:pic>
      <p:sp>
        <p:nvSpPr>
          <p:cNvPr id="11" name="文本框 10"/>
          <p:cNvSpPr txBox="1"/>
          <p:nvPr/>
        </p:nvSpPr>
        <p:spPr>
          <a:xfrm>
            <a:off x="5004047" y="4513070"/>
            <a:ext cx="1018227" cy="369332"/>
          </a:xfrm>
          <a:prstGeom prst="rect">
            <a:avLst/>
          </a:prstGeom>
          <a:noFill/>
        </p:spPr>
        <p:txBody>
          <a:bodyPr wrap="none" rtlCol="0">
            <a:spAutoFit/>
          </a:bodyPr>
          <a:lstStyle/>
          <a:p>
            <a:r>
              <a:rPr lang="en-US" altLang="zh-CN" dirty="0" err="1">
                <a:solidFill>
                  <a:srgbClr val="0070C0"/>
                </a:solidFill>
              </a:rPr>
              <a:t>vFSMN</a:t>
            </a:r>
            <a:r>
              <a:rPr lang="en-US" altLang="zh-CN" dirty="0">
                <a:solidFill>
                  <a:srgbClr val="0070C0"/>
                </a:solidFill>
              </a:rPr>
              <a:t>:</a:t>
            </a:r>
            <a:endParaRPr lang="zh-CN" altLang="en-US" dirty="0">
              <a:solidFill>
                <a:srgbClr val="0070C0"/>
              </a:solidFill>
            </a:endParaRPr>
          </a:p>
        </p:txBody>
      </p:sp>
      <p:pic>
        <p:nvPicPr>
          <p:cNvPr id="12" name="图片 11"/>
          <p:cNvPicPr>
            <a:picLocks noChangeAspect="1"/>
          </p:cNvPicPr>
          <p:nvPr/>
        </p:nvPicPr>
        <p:blipFill>
          <a:blip r:embed="rId5"/>
          <a:stretch>
            <a:fillRect/>
          </a:stretch>
        </p:blipFill>
        <p:spPr>
          <a:xfrm>
            <a:off x="5802242" y="5132925"/>
            <a:ext cx="1948815" cy="731520"/>
          </a:xfrm>
          <a:prstGeom prst="rect">
            <a:avLst/>
          </a:prstGeom>
        </p:spPr>
      </p:pic>
    </p:spTree>
    <p:extLst>
      <p:ext uri="{BB962C8B-B14F-4D97-AF65-F5344CB8AC3E}">
        <p14:creationId xmlns:p14="http://schemas.microsoft.com/office/powerpoint/2010/main" val="13396976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410" name="标题 1"/>
          <p:cNvSpPr>
            <a:spLocks noGrp="1"/>
          </p:cNvSpPr>
          <p:nvPr>
            <p:ph type="title"/>
          </p:nvPr>
        </p:nvSpPr>
        <p:spPr/>
        <p:txBody>
          <a:bodyPr/>
          <a:lstStyle/>
          <a:p>
            <a:r>
              <a:rPr lang="zh-CN" altLang="en-US" dirty="0"/>
              <a:t>语音识别算法</a:t>
            </a:r>
            <a:r>
              <a:rPr lang="en-US" altLang="zh-CN" dirty="0"/>
              <a:t>:CLDNN</a:t>
            </a:r>
            <a:endParaRPr lang="zh-CN" altLang="en-US" dirty="0"/>
          </a:p>
        </p:txBody>
      </p:sp>
      <p:sp>
        <p:nvSpPr>
          <p:cNvPr id="273411" name="矩形 2"/>
          <p:cNvSpPr>
            <a:spLocks noChangeArrowheads="1"/>
          </p:cNvSpPr>
          <p:nvPr/>
        </p:nvSpPr>
        <p:spPr bwMode="auto">
          <a:xfrm>
            <a:off x="282575" y="1417638"/>
            <a:ext cx="8578850" cy="53737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914400" indent="-45720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nSpc>
                <a:spcPct val="150000"/>
              </a:lnSpc>
              <a:buFont typeface="Wingdings" panose="05000000000000000000" pitchFamily="2" charset="2"/>
              <a:buChar char="p"/>
            </a:pPr>
            <a:r>
              <a:rPr lang="en-US" altLang="zh-CN" sz="2400" dirty="0"/>
              <a:t>LSTM</a:t>
            </a:r>
            <a:r>
              <a:rPr lang="zh-CN" altLang="en-US" sz="2400" dirty="0"/>
              <a:t>可以建模时间上的动态变化，还需要对频率上动态变化进行建模</a:t>
            </a:r>
            <a:endParaRPr lang="en-US" altLang="zh-CN" sz="2400" dirty="0"/>
          </a:p>
          <a:p>
            <a:pPr>
              <a:lnSpc>
                <a:spcPct val="150000"/>
              </a:lnSpc>
              <a:buFont typeface="Wingdings" panose="05000000000000000000" pitchFamily="2" charset="2"/>
              <a:buChar char="p"/>
            </a:pPr>
            <a:r>
              <a:rPr lang="zh-CN" altLang="en-US" sz="2400" dirty="0"/>
              <a:t>考察语音的</a:t>
            </a:r>
            <a:r>
              <a:rPr lang="zh-CN" altLang="zh-CN" sz="2400" dirty="0"/>
              <a:t>语谱图</a:t>
            </a:r>
            <a:r>
              <a:rPr lang="zh-CN" altLang="en-US" sz="2400" dirty="0"/>
              <a:t>，它</a:t>
            </a:r>
            <a:r>
              <a:rPr lang="zh-CN" altLang="zh-CN" sz="2400" dirty="0"/>
              <a:t>具有结构性，但</a:t>
            </a:r>
            <a:r>
              <a:rPr lang="zh-CN" altLang="en-US" sz="2400" dirty="0"/>
              <a:t>在时域和频域上都</a:t>
            </a:r>
            <a:r>
              <a:rPr lang="zh-CN" altLang="zh-CN" sz="2400" dirty="0"/>
              <a:t>是动态变化的：</a:t>
            </a:r>
          </a:p>
          <a:p>
            <a:pPr>
              <a:lnSpc>
                <a:spcPct val="150000"/>
              </a:lnSpc>
            </a:pPr>
            <a:r>
              <a:rPr lang="zh-CN" altLang="zh-CN" sz="2400" dirty="0">
                <a:solidFill>
                  <a:srgbClr val="0070C0"/>
                </a:solidFill>
                <a:latin typeface="Times New Roman" panose="02020603050405020304" pitchFamily="18" charset="0"/>
                <a:cs typeface="Times New Roman" panose="02020603050405020304" pitchFamily="18" charset="0"/>
              </a:rPr>
              <a:t>说话人</a:t>
            </a:r>
            <a:r>
              <a:rPr lang="zh-CN" altLang="zh-CN" sz="2400" dirty="0">
                <a:latin typeface="Times New Roman" panose="02020603050405020304" pitchFamily="18" charset="0"/>
                <a:cs typeface="Times New Roman" panose="02020603050405020304" pitchFamily="18" charset="0"/>
              </a:rPr>
              <a:t>的多样性</a:t>
            </a:r>
            <a:r>
              <a:rPr lang="en-US" altLang="zh-CN" sz="2400" dirty="0">
                <a:latin typeface="Times New Roman" panose="02020603050405020304" pitchFamily="18" charset="0"/>
                <a:cs typeface="Times New Roman" panose="02020603050405020304" pitchFamily="18" charset="0"/>
              </a:rPr>
              <a:t>(</a:t>
            </a:r>
            <a:r>
              <a:rPr lang="zh-CN" altLang="zh-CN" sz="2400" dirty="0">
                <a:latin typeface="Times New Roman" panose="02020603050405020304" pitchFamily="18" charset="0"/>
                <a:cs typeface="Times New Roman" panose="02020603050405020304" pitchFamily="18" charset="0"/>
              </a:rPr>
              <a:t>说话人自身、以及说话人间</a:t>
            </a:r>
            <a:r>
              <a:rPr lang="en-US" altLang="zh-CN" sz="2400" dirty="0">
                <a:latin typeface="Times New Roman" panose="02020603050405020304" pitchFamily="18" charset="0"/>
                <a:cs typeface="Times New Roman" panose="02020603050405020304" pitchFamily="18" charset="0"/>
              </a:rPr>
              <a:t>)</a:t>
            </a:r>
            <a:endParaRPr lang="zh-CN" altLang="zh-CN" sz="2400" dirty="0">
              <a:latin typeface="Times New Roman" panose="02020603050405020304" pitchFamily="18" charset="0"/>
              <a:cs typeface="Times New Roman" panose="02020603050405020304" pitchFamily="18" charset="0"/>
            </a:endParaRPr>
          </a:p>
          <a:p>
            <a:pPr>
              <a:lnSpc>
                <a:spcPct val="150000"/>
              </a:lnSpc>
            </a:pPr>
            <a:r>
              <a:rPr lang="zh-CN" altLang="zh-CN" sz="2400" dirty="0">
                <a:solidFill>
                  <a:srgbClr val="0070C0"/>
                </a:solidFill>
                <a:latin typeface="Times New Roman" panose="02020603050405020304" pitchFamily="18" charset="0"/>
                <a:cs typeface="Times New Roman" panose="02020603050405020304" pitchFamily="18" charset="0"/>
              </a:rPr>
              <a:t>环境</a:t>
            </a:r>
            <a:r>
              <a:rPr lang="zh-CN" altLang="zh-CN" sz="2400" dirty="0">
                <a:latin typeface="Times New Roman" panose="02020603050405020304" pitchFamily="18" charset="0"/>
                <a:cs typeface="Times New Roman" panose="02020603050405020304" pitchFamily="18" charset="0"/>
              </a:rPr>
              <a:t>的多样性</a:t>
            </a:r>
            <a:endParaRPr lang="en-US" altLang="zh-CN" sz="2400" dirty="0">
              <a:latin typeface="Times New Roman" panose="02020603050405020304" pitchFamily="18" charset="0"/>
              <a:cs typeface="Times New Roman" panose="02020603050405020304" pitchFamily="18" charset="0"/>
            </a:endParaRPr>
          </a:p>
          <a:p>
            <a:pPr>
              <a:lnSpc>
                <a:spcPct val="150000"/>
              </a:lnSpc>
              <a:buFont typeface="Wingdings" panose="05000000000000000000" pitchFamily="2" charset="2"/>
              <a:buChar char="p"/>
            </a:pPr>
            <a:r>
              <a:rPr lang="zh-CN" altLang="zh-CN" sz="2400" dirty="0"/>
              <a:t>卷积神经网络提供在时间和空间上的平移不变性卷积，将卷积神经网络的思想应用到语音识别的声学建模中，则可以利用</a:t>
            </a:r>
            <a:r>
              <a:rPr lang="zh-CN" altLang="zh-CN" sz="2400" dirty="0">
                <a:solidFill>
                  <a:srgbClr val="0070C0"/>
                </a:solidFill>
              </a:rPr>
              <a:t>卷积的不变性</a:t>
            </a:r>
            <a:r>
              <a:rPr lang="zh-CN" altLang="zh-CN" sz="2400" dirty="0"/>
              <a:t>来克服语音信号本身的多样性</a:t>
            </a:r>
            <a:endParaRPr lang="en-US" altLang="zh-CN" sz="2400" dirty="0"/>
          </a:p>
        </p:txBody>
      </p:sp>
    </p:spTree>
    <p:extLst>
      <p:ext uri="{BB962C8B-B14F-4D97-AF65-F5344CB8AC3E}">
        <p14:creationId xmlns:p14="http://schemas.microsoft.com/office/powerpoint/2010/main" val="60935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73411">
                                            <p:txEl>
                                              <p:pRg st="0" end="0"/>
                                            </p:txEl>
                                          </p:spTgt>
                                        </p:tgtEl>
                                        <p:attrNameLst>
                                          <p:attrName>style.visibility</p:attrName>
                                        </p:attrNameLst>
                                      </p:cBhvr>
                                      <p:to>
                                        <p:strVal val="visible"/>
                                      </p:to>
                                    </p:set>
                                    <p:animEffect transition="in" filter="wipe(up)">
                                      <p:cBhvr>
                                        <p:cTn id="7" dur="500"/>
                                        <p:tgtEl>
                                          <p:spTgt spid="2734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273411">
                                            <p:txEl>
                                              <p:pRg st="1" end="1"/>
                                            </p:txEl>
                                          </p:spTgt>
                                        </p:tgtEl>
                                        <p:attrNameLst>
                                          <p:attrName>style.visibility</p:attrName>
                                        </p:attrNameLst>
                                      </p:cBhvr>
                                      <p:to>
                                        <p:strVal val="visible"/>
                                      </p:to>
                                    </p:set>
                                    <p:animEffect transition="in" filter="wipe(up)">
                                      <p:cBhvr>
                                        <p:cTn id="12" dur="500"/>
                                        <p:tgtEl>
                                          <p:spTgt spid="27341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273411">
                                            <p:txEl>
                                              <p:pRg st="2" end="2"/>
                                            </p:txEl>
                                          </p:spTgt>
                                        </p:tgtEl>
                                        <p:attrNameLst>
                                          <p:attrName>style.visibility</p:attrName>
                                        </p:attrNameLst>
                                      </p:cBhvr>
                                      <p:to>
                                        <p:strVal val="visible"/>
                                      </p:to>
                                    </p:set>
                                    <p:animEffect transition="in" filter="wipe(up)">
                                      <p:cBhvr>
                                        <p:cTn id="17" dur="500"/>
                                        <p:tgtEl>
                                          <p:spTgt spid="27341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273411">
                                            <p:txEl>
                                              <p:pRg st="3" end="3"/>
                                            </p:txEl>
                                          </p:spTgt>
                                        </p:tgtEl>
                                        <p:attrNameLst>
                                          <p:attrName>style.visibility</p:attrName>
                                        </p:attrNameLst>
                                      </p:cBhvr>
                                      <p:to>
                                        <p:strVal val="visible"/>
                                      </p:to>
                                    </p:set>
                                    <p:animEffect transition="in" filter="wipe(up)">
                                      <p:cBhvr>
                                        <p:cTn id="22" dur="500"/>
                                        <p:tgtEl>
                                          <p:spTgt spid="273411">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273411">
                                            <p:txEl>
                                              <p:pRg st="4" end="4"/>
                                            </p:txEl>
                                          </p:spTgt>
                                        </p:tgtEl>
                                        <p:attrNameLst>
                                          <p:attrName>style.visibility</p:attrName>
                                        </p:attrNameLst>
                                      </p:cBhvr>
                                      <p:to>
                                        <p:strVal val="visible"/>
                                      </p:to>
                                    </p:set>
                                    <p:animEffect transition="in" filter="wipe(up)">
                                      <p:cBhvr>
                                        <p:cTn id="27" dur="500"/>
                                        <p:tgtEl>
                                          <p:spTgt spid="27341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410" name="标题 1"/>
          <p:cNvSpPr>
            <a:spLocks noGrp="1"/>
          </p:cNvSpPr>
          <p:nvPr>
            <p:ph type="title"/>
          </p:nvPr>
        </p:nvSpPr>
        <p:spPr/>
        <p:txBody>
          <a:bodyPr/>
          <a:lstStyle/>
          <a:p>
            <a:r>
              <a:rPr lang="zh-CN" altLang="en-US" dirty="0"/>
              <a:t>语音识别算法</a:t>
            </a:r>
            <a:r>
              <a:rPr lang="en-US" altLang="zh-CN" dirty="0"/>
              <a:t>:CLDNN</a:t>
            </a:r>
            <a:endParaRPr lang="zh-CN" altLang="en-US" dirty="0"/>
          </a:p>
        </p:txBody>
      </p:sp>
      <p:sp>
        <p:nvSpPr>
          <p:cNvPr id="273411" name="矩形 2"/>
          <p:cNvSpPr>
            <a:spLocks noChangeArrowheads="1"/>
          </p:cNvSpPr>
          <p:nvPr/>
        </p:nvSpPr>
        <p:spPr bwMode="auto">
          <a:xfrm>
            <a:off x="282575" y="1417638"/>
            <a:ext cx="8578850" cy="4044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914400" indent="-45720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nSpc>
                <a:spcPct val="150000"/>
              </a:lnSpc>
              <a:buFont typeface="Wingdings" panose="05000000000000000000" pitchFamily="2" charset="2"/>
              <a:buChar char="p"/>
            </a:pPr>
            <a:r>
              <a:rPr lang="en-US" altLang="zh-CN" sz="2400" dirty="0">
                <a:solidFill>
                  <a:srgbClr val="0070C0"/>
                </a:solidFill>
                <a:latin typeface="Times New Roman" panose="02020603050405020304" pitchFamily="18" charset="0"/>
                <a:cs typeface="Times New Roman" panose="02020603050405020304" pitchFamily="18" charset="0"/>
              </a:rPr>
              <a:t>CLDNN</a:t>
            </a:r>
            <a:r>
              <a:rPr lang="zh-CN" altLang="en-US" sz="2400" dirty="0">
                <a:latin typeface="Times New Roman" panose="02020603050405020304" pitchFamily="18" charset="0"/>
                <a:cs typeface="Times New Roman" panose="02020603050405020304" pitchFamily="18" charset="0"/>
              </a:rPr>
              <a:t>（</a:t>
            </a:r>
            <a:r>
              <a:rPr lang="en-US" altLang="zh-CN" sz="2400" dirty="0">
                <a:latin typeface="Times New Roman" panose="02020603050405020304" pitchFamily="18" charset="0"/>
                <a:cs typeface="Times New Roman" panose="02020603050405020304" pitchFamily="18" charset="0"/>
              </a:rPr>
              <a:t>CONVOLUTIONAL, LONG SHORT-TERM MEMORY,FULLY CONNECTED DEEP NEURAL NETWORKS</a:t>
            </a:r>
            <a:r>
              <a:rPr lang="zh-CN" altLang="en-US" sz="2400" dirty="0">
                <a:latin typeface="Times New Roman" panose="02020603050405020304" pitchFamily="18" charset="0"/>
                <a:cs typeface="Times New Roman" panose="02020603050405020304" pitchFamily="18" charset="0"/>
              </a:rPr>
              <a:t>）</a:t>
            </a:r>
            <a:endParaRPr lang="en-US" altLang="zh-CN" sz="2400" dirty="0">
              <a:latin typeface="Times New Roman" panose="02020603050405020304" pitchFamily="18" charset="0"/>
              <a:cs typeface="Times New Roman" panose="02020603050405020304" pitchFamily="18" charset="0"/>
            </a:endParaRPr>
          </a:p>
          <a:p>
            <a:pPr>
              <a:lnSpc>
                <a:spcPct val="150000"/>
              </a:lnSpc>
              <a:buFont typeface="Wingdings" panose="05000000000000000000" pitchFamily="2" charset="2"/>
              <a:buChar char="p"/>
            </a:pPr>
            <a:r>
              <a:rPr lang="en-US" altLang="zh-CN" sz="2400" dirty="0">
                <a:latin typeface="Times New Roman" panose="02020603050405020304" pitchFamily="18" charset="0"/>
                <a:cs typeface="Times New Roman" panose="02020603050405020304" pitchFamily="18" charset="0"/>
              </a:rPr>
              <a:t>CLDNN</a:t>
            </a:r>
            <a:r>
              <a:rPr lang="zh-CN" altLang="en-US" sz="2400" dirty="0">
                <a:latin typeface="Times New Roman" panose="02020603050405020304" pitchFamily="18" charset="0"/>
                <a:cs typeface="Times New Roman" panose="02020603050405020304" pitchFamily="18" charset="0"/>
              </a:rPr>
              <a:t>网络的通用结构是输入层是时域相关的特征，连接几层</a:t>
            </a:r>
            <a:r>
              <a:rPr lang="en-US" altLang="zh-CN" sz="2400" dirty="0">
                <a:latin typeface="Times New Roman" panose="02020603050405020304" pitchFamily="18" charset="0"/>
                <a:cs typeface="Times New Roman" panose="02020603050405020304" pitchFamily="18" charset="0"/>
              </a:rPr>
              <a:t>CNN</a:t>
            </a:r>
            <a:r>
              <a:rPr lang="zh-CN" altLang="en-US" sz="2400" dirty="0">
                <a:latin typeface="Times New Roman" panose="02020603050405020304" pitchFamily="18" charset="0"/>
                <a:cs typeface="Times New Roman" panose="02020603050405020304" pitchFamily="18" charset="0"/>
              </a:rPr>
              <a:t>来减小频域变化，</a:t>
            </a:r>
            <a:r>
              <a:rPr lang="en-US" altLang="zh-CN" sz="2400" dirty="0">
                <a:latin typeface="Times New Roman" panose="02020603050405020304" pitchFamily="18" charset="0"/>
                <a:cs typeface="Times New Roman" panose="02020603050405020304" pitchFamily="18" charset="0"/>
              </a:rPr>
              <a:t>CNN</a:t>
            </a:r>
            <a:r>
              <a:rPr lang="zh-CN" altLang="en-US" sz="2400" dirty="0">
                <a:latin typeface="Times New Roman" panose="02020603050405020304" pitchFamily="18" charset="0"/>
                <a:cs typeface="Times New Roman" panose="02020603050405020304" pitchFamily="18" charset="0"/>
              </a:rPr>
              <a:t>的输出灌入几层</a:t>
            </a:r>
            <a:r>
              <a:rPr lang="en-US" altLang="zh-CN" sz="2400" dirty="0">
                <a:latin typeface="Times New Roman" panose="02020603050405020304" pitchFamily="18" charset="0"/>
                <a:cs typeface="Times New Roman" panose="02020603050405020304" pitchFamily="18" charset="0"/>
              </a:rPr>
              <a:t>LSTM</a:t>
            </a:r>
            <a:r>
              <a:rPr lang="zh-CN" altLang="en-US" sz="2400" dirty="0">
                <a:latin typeface="Times New Roman" panose="02020603050405020304" pitchFamily="18" charset="0"/>
                <a:cs typeface="Times New Roman" panose="02020603050405020304" pitchFamily="18" charset="0"/>
              </a:rPr>
              <a:t>来减小时域变化，</a:t>
            </a:r>
            <a:r>
              <a:rPr lang="en-US" altLang="zh-CN" sz="2400" dirty="0">
                <a:latin typeface="Times New Roman" panose="02020603050405020304" pitchFamily="18" charset="0"/>
                <a:cs typeface="Times New Roman" panose="02020603050405020304" pitchFamily="18" charset="0"/>
              </a:rPr>
              <a:t>LSTM</a:t>
            </a:r>
            <a:r>
              <a:rPr lang="zh-CN" altLang="en-US" sz="2400" dirty="0">
                <a:latin typeface="Times New Roman" panose="02020603050405020304" pitchFamily="18" charset="0"/>
                <a:cs typeface="Times New Roman" panose="02020603050405020304" pitchFamily="18" charset="0"/>
              </a:rPr>
              <a:t>最后一层的输出输入到全连接</a:t>
            </a:r>
            <a:r>
              <a:rPr lang="en-US" altLang="zh-CN" sz="2400" dirty="0">
                <a:latin typeface="Times New Roman" panose="02020603050405020304" pitchFamily="18" charset="0"/>
                <a:cs typeface="Times New Roman" panose="02020603050405020304" pitchFamily="18" charset="0"/>
              </a:rPr>
              <a:t>DNN</a:t>
            </a:r>
            <a:r>
              <a:rPr lang="zh-CN" altLang="en-US" sz="2400" dirty="0">
                <a:latin typeface="Times New Roman" panose="02020603050405020304" pitchFamily="18" charset="0"/>
                <a:cs typeface="Times New Roman" panose="02020603050405020304" pitchFamily="18" charset="0"/>
              </a:rPr>
              <a:t>层，目的是将特征空间映射到更容易分类的输出层</a:t>
            </a:r>
            <a:endParaRPr lang="en-US" altLang="zh-CN" sz="2800" dirty="0"/>
          </a:p>
        </p:txBody>
      </p:sp>
    </p:spTree>
    <p:extLst>
      <p:ext uri="{BB962C8B-B14F-4D97-AF65-F5344CB8AC3E}">
        <p14:creationId xmlns:p14="http://schemas.microsoft.com/office/powerpoint/2010/main" val="100923045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410" name="标题 1"/>
          <p:cNvSpPr>
            <a:spLocks noGrp="1"/>
          </p:cNvSpPr>
          <p:nvPr>
            <p:ph type="title"/>
          </p:nvPr>
        </p:nvSpPr>
        <p:spPr/>
        <p:txBody>
          <a:bodyPr/>
          <a:lstStyle/>
          <a:p>
            <a:r>
              <a:rPr lang="zh-CN" altLang="en-US" dirty="0"/>
              <a:t>语音识别算法</a:t>
            </a:r>
            <a:r>
              <a:rPr lang="en-US" altLang="zh-CN" dirty="0"/>
              <a:t>:CLDNN</a:t>
            </a:r>
            <a:endParaRPr lang="zh-CN" altLang="en-US" dirty="0"/>
          </a:p>
        </p:txBody>
      </p:sp>
      <p:sp>
        <p:nvSpPr>
          <p:cNvPr id="273411" name="矩形 2"/>
          <p:cNvSpPr>
            <a:spLocks noChangeArrowheads="1"/>
          </p:cNvSpPr>
          <p:nvPr/>
        </p:nvSpPr>
        <p:spPr bwMode="auto">
          <a:xfrm>
            <a:off x="107950" y="1608138"/>
            <a:ext cx="5184775" cy="3822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914400" indent="-45720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buFont typeface="Wingdings" panose="05000000000000000000" pitchFamily="2" charset="2"/>
              <a:buChar char="p"/>
            </a:pPr>
            <a:r>
              <a:rPr lang="zh-CN" altLang="zh-CN" sz="2400" dirty="0">
                <a:latin typeface="Times New Roman" panose="02020603050405020304" pitchFamily="18" charset="0"/>
                <a:cs typeface="Times New Roman" panose="02020603050405020304" pitchFamily="18" charset="0"/>
              </a:rPr>
              <a:t>输入可以分成两种：</a:t>
            </a:r>
          </a:p>
          <a:p>
            <a:pPr marL="0" indent="0">
              <a:buNone/>
            </a:pPr>
            <a:r>
              <a:rPr lang="en-US" altLang="zh-CN" sz="2400" dirty="0">
                <a:latin typeface="Times New Roman" panose="02020603050405020304" pitchFamily="18" charset="0"/>
                <a:cs typeface="Times New Roman" panose="02020603050405020304" pitchFamily="18" charset="0"/>
              </a:rPr>
              <a:t> </a:t>
            </a:r>
            <a:endParaRPr lang="zh-CN" altLang="zh-CN" sz="2400" dirty="0">
              <a:latin typeface="Times New Roman" panose="02020603050405020304" pitchFamily="18" charset="0"/>
              <a:cs typeface="Times New Roman" panose="02020603050405020304" pitchFamily="18" charset="0"/>
            </a:endParaRPr>
          </a:p>
          <a:p>
            <a:pPr>
              <a:lnSpc>
                <a:spcPct val="150000"/>
              </a:lnSpc>
            </a:pPr>
            <a:r>
              <a:rPr lang="zh-CN" altLang="zh-CN" sz="2400" dirty="0">
                <a:latin typeface="Times New Roman" panose="02020603050405020304" pitchFamily="18" charset="0"/>
                <a:cs typeface="Times New Roman" panose="02020603050405020304" pitchFamily="18" charset="0"/>
              </a:rPr>
              <a:t>输入传统信号处理过的特征，采用不同的滤波器处理，然后进行左右或跳帧扩展</a:t>
            </a:r>
          </a:p>
          <a:p>
            <a:pPr>
              <a:lnSpc>
                <a:spcPct val="150000"/>
              </a:lnSpc>
            </a:pPr>
            <a:r>
              <a:rPr lang="zh-CN" altLang="zh-CN" sz="2400" dirty="0">
                <a:latin typeface="Times New Roman" panose="02020603050405020304" pitchFamily="18" charset="0"/>
                <a:cs typeface="Times New Roman" panose="02020603050405020304" pitchFamily="18" charset="0"/>
              </a:rPr>
              <a:t>直接输入原始频谱，将频谱图当做图像处理</a:t>
            </a:r>
          </a:p>
        </p:txBody>
      </p:sp>
      <p:pic>
        <p:nvPicPr>
          <p:cNvPr id="273412" name="图片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838103" y="1598793"/>
            <a:ext cx="2814463" cy="39540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504363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00192" y="627831"/>
            <a:ext cx="3136110" cy="5229200"/>
          </a:xfrm>
          <a:prstGeom prst="rect">
            <a:avLst/>
          </a:prstGeom>
        </p:spPr>
      </p:pic>
      <p:sp>
        <p:nvSpPr>
          <p:cNvPr id="273410" name="标题 1"/>
          <p:cNvSpPr>
            <a:spLocks noGrp="1"/>
          </p:cNvSpPr>
          <p:nvPr>
            <p:ph type="title"/>
          </p:nvPr>
        </p:nvSpPr>
        <p:spPr/>
        <p:txBody>
          <a:bodyPr/>
          <a:lstStyle/>
          <a:p>
            <a:r>
              <a:rPr lang="zh-CN" altLang="en-US" dirty="0"/>
              <a:t>语音识别算法</a:t>
            </a:r>
            <a:r>
              <a:rPr lang="en-US" altLang="zh-CN" dirty="0"/>
              <a:t>:CLDNN</a:t>
            </a:r>
            <a:endParaRPr lang="zh-CN" altLang="en-US" dirty="0"/>
          </a:p>
        </p:txBody>
      </p:sp>
      <p:sp>
        <p:nvSpPr>
          <p:cNvPr id="273411" name="矩形 2"/>
          <p:cNvSpPr>
            <a:spLocks noChangeArrowheads="1"/>
          </p:cNvSpPr>
          <p:nvPr/>
        </p:nvSpPr>
        <p:spPr bwMode="auto">
          <a:xfrm>
            <a:off x="107950" y="1608138"/>
            <a:ext cx="6624290" cy="42904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914400" indent="-45720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buFont typeface="Wingdings" panose="05000000000000000000" pitchFamily="2" charset="2"/>
              <a:buChar char="p"/>
            </a:pPr>
            <a:r>
              <a:rPr lang="zh-CN" altLang="en-US" sz="2400" dirty="0">
                <a:latin typeface="Times New Roman" panose="02020603050405020304" pitchFamily="18" charset="0"/>
                <a:cs typeface="Times New Roman" panose="02020603050405020304" pitchFamily="18" charset="0"/>
              </a:rPr>
              <a:t>文章的细节</a:t>
            </a:r>
            <a:r>
              <a:rPr lang="zh-CN" altLang="zh-CN" sz="2400" dirty="0">
                <a:latin typeface="Times New Roman" panose="02020603050405020304" pitchFamily="18" charset="0"/>
                <a:cs typeface="Times New Roman" panose="02020603050405020304" pitchFamily="18" charset="0"/>
              </a:rPr>
              <a:t>：</a:t>
            </a:r>
          </a:p>
          <a:p>
            <a:r>
              <a:rPr lang="en-US" altLang="zh-CN" sz="2400" dirty="0">
                <a:latin typeface="Times New Roman" panose="02020603050405020304" pitchFamily="18" charset="0"/>
                <a:cs typeface="Times New Roman" panose="02020603050405020304" pitchFamily="18" charset="0"/>
              </a:rPr>
              <a:t> </a:t>
            </a:r>
            <a:r>
              <a:rPr lang="zh-CN" altLang="en-US" sz="2000" dirty="0"/>
              <a:t>输入的数据是由多帧组合成的向量                 ，每帧都是一个含</a:t>
            </a:r>
            <a:r>
              <a:rPr lang="en-US" altLang="zh-CN" sz="2000" dirty="0"/>
              <a:t>40</a:t>
            </a:r>
            <a:r>
              <a:rPr lang="zh-CN" altLang="en-US" sz="2000" dirty="0"/>
              <a:t>维度的梅尔频谱</a:t>
            </a:r>
            <a:endParaRPr lang="en-US" altLang="zh-CN" sz="2000" dirty="0"/>
          </a:p>
          <a:p>
            <a:r>
              <a:rPr lang="zh-CN" altLang="en-US" sz="2000" dirty="0"/>
              <a:t>两个卷积层，每个卷积层有</a:t>
            </a:r>
            <a:r>
              <a:rPr lang="en-US" altLang="zh-CN" sz="2000" dirty="0"/>
              <a:t>256</a:t>
            </a:r>
            <a:r>
              <a:rPr lang="zh-CN" altLang="en-US" sz="2000" dirty="0"/>
              <a:t>个特征图，第一层的卷积核为</a:t>
            </a:r>
            <a:r>
              <a:rPr lang="en-US" altLang="zh-CN" sz="2000" dirty="0"/>
              <a:t>(9,9)</a:t>
            </a:r>
            <a:r>
              <a:rPr lang="zh-CN" altLang="en-US" sz="2000" dirty="0"/>
              <a:t>，第二层的卷积核为</a:t>
            </a:r>
            <a:r>
              <a:rPr lang="en-US" altLang="zh-CN" sz="2000" dirty="0"/>
              <a:t>(4,3)</a:t>
            </a:r>
            <a:r>
              <a:rPr lang="zh-CN" altLang="en-US" sz="2000" dirty="0"/>
              <a:t>，两层卷积层中含</a:t>
            </a:r>
            <a:r>
              <a:rPr lang="en-US" altLang="zh-CN" sz="2000" dirty="0"/>
              <a:t>1</a:t>
            </a:r>
            <a:r>
              <a:rPr lang="zh-CN" altLang="en-US" sz="2000" dirty="0"/>
              <a:t>个池化核为</a:t>
            </a:r>
            <a:r>
              <a:rPr lang="en-US" altLang="zh-CN" sz="2000" dirty="0"/>
              <a:t>3</a:t>
            </a:r>
            <a:r>
              <a:rPr lang="zh-CN" altLang="en-US" sz="2000" dirty="0"/>
              <a:t>的池化层</a:t>
            </a:r>
            <a:endParaRPr lang="en-US" altLang="zh-CN" sz="2000" dirty="0"/>
          </a:p>
          <a:p>
            <a:r>
              <a:rPr lang="zh-CN" altLang="en-US" sz="2000" dirty="0"/>
              <a:t>卷积层后有一线性层将数据降维处理，将数据降维至每帧</a:t>
            </a:r>
            <a:r>
              <a:rPr lang="en-US" altLang="zh-CN" sz="2000" dirty="0"/>
              <a:t>256</a:t>
            </a:r>
            <a:r>
              <a:rPr lang="zh-CN" altLang="en-US" sz="2000" dirty="0"/>
              <a:t>个数据</a:t>
            </a:r>
            <a:endParaRPr lang="en-US" altLang="zh-CN" sz="2000" dirty="0"/>
          </a:p>
          <a:p>
            <a:r>
              <a:rPr lang="zh-CN" altLang="en-US" sz="2000" dirty="0"/>
              <a:t> </a:t>
            </a:r>
            <a:r>
              <a:rPr lang="en-US" altLang="zh-CN" sz="2000" dirty="0"/>
              <a:t>2 </a:t>
            </a:r>
            <a:r>
              <a:rPr lang="zh-CN" altLang="en-US" sz="2000" dirty="0"/>
              <a:t>个 </a:t>
            </a:r>
            <a:r>
              <a:rPr lang="en-US" altLang="zh-CN" sz="2000" dirty="0"/>
              <a:t>LSTM </a:t>
            </a:r>
            <a:r>
              <a:rPr lang="zh-CN" altLang="en-US" sz="2000" dirty="0"/>
              <a:t>层，其中每个 </a:t>
            </a:r>
            <a:r>
              <a:rPr lang="en-US" altLang="zh-CN" sz="2000" dirty="0"/>
              <a:t>LSTM </a:t>
            </a:r>
            <a:r>
              <a:rPr lang="zh-CN" altLang="en-US" sz="2000" dirty="0"/>
              <a:t>层具有 </a:t>
            </a:r>
            <a:r>
              <a:rPr lang="en-US" altLang="zh-CN" sz="2000" dirty="0"/>
              <a:t>832 </a:t>
            </a:r>
            <a:r>
              <a:rPr lang="zh-CN" altLang="en-US" sz="2000" dirty="0"/>
              <a:t>个单元，以及一个 </a:t>
            </a:r>
            <a:r>
              <a:rPr lang="en-US" altLang="zh-CN" sz="2000" dirty="0"/>
              <a:t>512 </a:t>
            </a:r>
            <a:r>
              <a:rPr lang="zh-CN" altLang="en-US" sz="2000" dirty="0"/>
              <a:t>单位的用于降维的投影层</a:t>
            </a:r>
            <a:endParaRPr lang="en-US" altLang="zh-CN" sz="2000" dirty="0"/>
          </a:p>
          <a:p>
            <a:r>
              <a:rPr lang="zh-CN" altLang="en-US" sz="2000" dirty="0"/>
              <a:t>每个全连接层有 </a:t>
            </a:r>
            <a:r>
              <a:rPr lang="en-US" altLang="zh-CN" sz="2000" dirty="0"/>
              <a:t>1024 </a:t>
            </a:r>
            <a:r>
              <a:rPr lang="zh-CN" altLang="en-US" sz="2000" dirty="0"/>
              <a:t>个隐藏单元</a:t>
            </a:r>
            <a:endParaRPr lang="en-US" altLang="zh-CN" sz="2000" dirty="0"/>
          </a:p>
          <a:p>
            <a:r>
              <a:rPr lang="en-US" altLang="zh-CN" sz="2000" dirty="0"/>
              <a:t>13,522 </a:t>
            </a:r>
            <a:r>
              <a:rPr lang="zh-CN" altLang="en-US" sz="2000" dirty="0"/>
              <a:t>个</a:t>
            </a:r>
            <a:r>
              <a:rPr lang="en-US" altLang="zh-CN" sz="2000" dirty="0" err="1"/>
              <a:t>senones</a:t>
            </a:r>
            <a:endParaRPr lang="zh-CN" altLang="zh-CN" sz="2000" dirty="0">
              <a:latin typeface="Times New Roman" panose="02020603050405020304" pitchFamily="18" charset="0"/>
              <a:cs typeface="Times New Roman" panose="02020603050405020304" pitchFamily="18" charset="0"/>
            </a:endParaRPr>
          </a:p>
        </p:txBody>
      </p:sp>
      <p:sp>
        <p:nvSpPr>
          <p:cNvPr id="2" name="矩形 1"/>
          <p:cNvSpPr/>
          <p:nvPr/>
        </p:nvSpPr>
        <p:spPr>
          <a:xfrm>
            <a:off x="251520" y="6002704"/>
            <a:ext cx="8136830" cy="738664"/>
          </a:xfrm>
          <a:prstGeom prst="rect">
            <a:avLst/>
          </a:prstGeom>
        </p:spPr>
        <p:txBody>
          <a:bodyPr wrap="square">
            <a:spAutoFit/>
          </a:bodyPr>
          <a:lstStyle/>
          <a:p>
            <a:r>
              <a:rPr lang="en-US" altLang="zh-CN" sz="1400" dirty="0" err="1">
                <a:solidFill>
                  <a:srgbClr val="0070C0"/>
                </a:solidFill>
                <a:latin typeface="Times New Roman" panose="02020603050405020304" pitchFamily="18" charset="0"/>
                <a:ea typeface="Microsoft YaHei" panose="020B0503020204020204" pitchFamily="34" charset="-122"/>
                <a:cs typeface="Times New Roman" panose="02020603050405020304" pitchFamily="18" charset="0"/>
              </a:rPr>
              <a:t>Sainath</a:t>
            </a:r>
            <a:r>
              <a:rPr lang="en-US" altLang="zh-CN" sz="1400" dirty="0">
                <a:solidFill>
                  <a:srgbClr val="0070C0"/>
                </a:solidFill>
                <a:latin typeface="Times New Roman" panose="02020603050405020304" pitchFamily="18" charset="0"/>
                <a:ea typeface="Microsoft YaHei" panose="020B0503020204020204" pitchFamily="34" charset="-122"/>
                <a:cs typeface="Times New Roman" panose="02020603050405020304" pitchFamily="18" charset="0"/>
              </a:rPr>
              <a:t> T N , </a:t>
            </a:r>
            <a:r>
              <a:rPr lang="en-US" altLang="zh-CN" sz="1400" dirty="0" err="1">
                <a:solidFill>
                  <a:srgbClr val="0070C0"/>
                </a:solidFill>
                <a:latin typeface="Times New Roman" panose="02020603050405020304" pitchFamily="18" charset="0"/>
                <a:ea typeface="Microsoft YaHei" panose="020B0503020204020204" pitchFamily="34" charset="-122"/>
                <a:cs typeface="Times New Roman" panose="02020603050405020304" pitchFamily="18" charset="0"/>
              </a:rPr>
              <a:t>Vinyals</a:t>
            </a:r>
            <a:r>
              <a:rPr lang="en-US" altLang="zh-CN" sz="1400" dirty="0">
                <a:solidFill>
                  <a:srgbClr val="0070C0"/>
                </a:solidFill>
                <a:latin typeface="Times New Roman" panose="02020603050405020304" pitchFamily="18" charset="0"/>
                <a:ea typeface="Microsoft YaHei" panose="020B0503020204020204" pitchFamily="34" charset="-122"/>
                <a:cs typeface="Times New Roman" panose="02020603050405020304" pitchFamily="18" charset="0"/>
              </a:rPr>
              <a:t> O , Senior A , et al. Convolutional, Long Short-Term Memory, fully connected Deep Neural Networks[C]// 2015 IEEE International Conference on Acoustics, Speech and Signal Processing (ICASSP). IEEE, 2015.</a:t>
            </a:r>
            <a:endParaRPr lang="zh-CN" altLang="en-US" sz="1400" dirty="0">
              <a:solidFill>
                <a:srgbClr val="0070C0"/>
              </a:solidFill>
              <a:latin typeface="Times New Roman" panose="02020603050405020304" pitchFamily="18" charset="0"/>
              <a:cs typeface="Times New Roman" panose="02020603050405020304" pitchFamily="18" charset="0"/>
            </a:endParaRPr>
          </a:p>
        </p:txBody>
      </p:sp>
      <p:graphicFrame>
        <p:nvGraphicFramePr>
          <p:cNvPr id="3" name="对象 2"/>
          <p:cNvGraphicFramePr>
            <a:graphicFrameLocks noChangeAspect="1"/>
          </p:cNvGraphicFramePr>
          <p:nvPr>
            <p:extLst>
              <p:ext uri="{D42A27DB-BD31-4B8C-83A1-F6EECF244321}">
                <p14:modId xmlns:p14="http://schemas.microsoft.com/office/powerpoint/2010/main" val="3219981931"/>
              </p:ext>
            </p:extLst>
          </p:nvPr>
        </p:nvGraphicFramePr>
        <p:xfrm>
          <a:off x="4499992" y="2132856"/>
          <a:ext cx="1133078" cy="334351"/>
        </p:xfrm>
        <a:graphic>
          <a:graphicData uri="http://schemas.openxmlformats.org/presentationml/2006/ole">
            <mc:AlternateContent xmlns:mc="http://schemas.openxmlformats.org/markup-compatibility/2006">
              <mc:Choice xmlns:v="urn:schemas-microsoft-com:vml" Requires="v">
                <p:oleObj spid="_x0000_s139288" name="Equation" r:id="rId5" imgW="774360" imgH="228600" progId="Equation.DSMT4">
                  <p:embed/>
                </p:oleObj>
              </mc:Choice>
              <mc:Fallback>
                <p:oleObj name="Equation" r:id="rId5" imgW="774360" imgH="228600" progId="Equation.DSMT4">
                  <p:embed/>
                  <p:pic>
                    <p:nvPicPr>
                      <p:cNvPr id="0" name=""/>
                      <p:cNvPicPr/>
                      <p:nvPr/>
                    </p:nvPicPr>
                    <p:blipFill>
                      <a:blip r:embed="rId6"/>
                      <a:stretch>
                        <a:fillRect/>
                      </a:stretch>
                    </p:blipFill>
                    <p:spPr>
                      <a:xfrm>
                        <a:off x="4499992" y="2132856"/>
                        <a:ext cx="1133078" cy="334351"/>
                      </a:xfrm>
                      <a:prstGeom prst="rect">
                        <a:avLst/>
                      </a:prstGeom>
                    </p:spPr>
                  </p:pic>
                </p:oleObj>
              </mc:Fallback>
            </mc:AlternateContent>
          </a:graphicData>
        </a:graphic>
      </p:graphicFrame>
    </p:spTree>
    <p:extLst>
      <p:ext uri="{BB962C8B-B14F-4D97-AF65-F5344CB8AC3E}">
        <p14:creationId xmlns:p14="http://schemas.microsoft.com/office/powerpoint/2010/main" val="76473185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64"/>
          <p:cNvSpPr>
            <a:spLocks noChangeArrowheads="1"/>
          </p:cNvSpPr>
          <p:nvPr/>
        </p:nvSpPr>
        <p:spPr bwMode="auto">
          <a:xfrm>
            <a:off x="478302" y="1426774"/>
            <a:ext cx="7664671" cy="4878259"/>
          </a:xfrm>
          <a:prstGeom prst="rect">
            <a:avLst/>
          </a:prstGeom>
          <a:noFill/>
          <a:ln w="9525">
            <a:noFill/>
            <a:miter lim="800000"/>
            <a:headEnd/>
            <a:tailEnd/>
          </a:ln>
        </p:spPr>
        <p:txBody>
          <a:bodyPr wrap="square">
            <a:spAutoFit/>
          </a:bodyPr>
          <a:lstStyle/>
          <a:p>
            <a:pPr>
              <a:lnSpc>
                <a:spcPct val="150000"/>
              </a:lnSpc>
              <a:spcAft>
                <a:spcPts val="600"/>
              </a:spcAft>
            </a:pPr>
            <a:r>
              <a:rPr lang="en-US" altLang="zh-CN" sz="2400" b="1" dirty="0">
                <a:latin typeface="Times New Roman" panose="02020603050405020304" pitchFamily="18" charset="0"/>
                <a:cs typeface="Times New Roman" panose="02020603050405020304" pitchFamily="18" charset="0"/>
              </a:rPr>
              <a:t>CLDNN</a:t>
            </a:r>
            <a:r>
              <a:rPr lang="zh-CN" altLang="en-US" sz="2400" b="1" dirty="0">
                <a:latin typeface="Times New Roman" panose="02020603050405020304" pitchFamily="18" charset="0"/>
                <a:cs typeface="Times New Roman" panose="02020603050405020304" pitchFamily="18" charset="0"/>
              </a:rPr>
              <a:t>的训练：</a:t>
            </a:r>
            <a:endParaRPr lang="en-US" altLang="zh-CN" sz="2400" b="1" dirty="0">
              <a:latin typeface="Times New Roman" panose="02020603050405020304" pitchFamily="18" charset="0"/>
              <a:cs typeface="Times New Roman" panose="02020603050405020304" pitchFamily="18" charset="0"/>
            </a:endParaRPr>
          </a:p>
          <a:p>
            <a:pPr>
              <a:lnSpc>
                <a:spcPct val="150000"/>
              </a:lnSpc>
              <a:spcAft>
                <a:spcPts val="600"/>
              </a:spcAft>
            </a:pPr>
            <a:endParaRPr lang="en-US" altLang="zh-CN" sz="2400" b="1" dirty="0">
              <a:latin typeface="Times New Roman" panose="02020603050405020304" pitchFamily="18" charset="0"/>
              <a:cs typeface="Times New Roman" panose="02020603050405020304" pitchFamily="18" charset="0"/>
            </a:endParaRPr>
          </a:p>
          <a:p>
            <a:pPr>
              <a:lnSpc>
                <a:spcPct val="150000"/>
              </a:lnSpc>
              <a:spcAft>
                <a:spcPts val="600"/>
              </a:spcAft>
            </a:pPr>
            <a:endParaRPr lang="en-US" altLang="zh-CN" sz="2400" b="1" dirty="0">
              <a:latin typeface="Times New Roman" panose="02020603050405020304" pitchFamily="18" charset="0"/>
              <a:cs typeface="Times New Roman" panose="02020603050405020304" pitchFamily="18" charset="0"/>
            </a:endParaRPr>
          </a:p>
          <a:p>
            <a:pPr>
              <a:lnSpc>
                <a:spcPct val="150000"/>
              </a:lnSpc>
              <a:spcAft>
                <a:spcPts val="600"/>
              </a:spcAft>
            </a:pPr>
            <a:endParaRPr lang="en-US" altLang="zh-CN" sz="2400" b="1" dirty="0">
              <a:latin typeface="Times New Roman" panose="02020603050405020304" pitchFamily="18" charset="0"/>
              <a:cs typeface="Times New Roman" panose="02020603050405020304" pitchFamily="18" charset="0"/>
            </a:endParaRPr>
          </a:p>
          <a:p>
            <a:pPr>
              <a:lnSpc>
                <a:spcPct val="150000"/>
              </a:lnSpc>
              <a:spcAft>
                <a:spcPts val="600"/>
              </a:spcAft>
            </a:pPr>
            <a:endParaRPr lang="en-US" altLang="zh-CN" sz="2400" b="1" dirty="0">
              <a:latin typeface="Times New Roman" panose="02020603050405020304" pitchFamily="18" charset="0"/>
              <a:cs typeface="Times New Roman" panose="02020603050405020304" pitchFamily="18" charset="0"/>
            </a:endParaRPr>
          </a:p>
          <a:p>
            <a:pPr>
              <a:lnSpc>
                <a:spcPct val="150000"/>
              </a:lnSpc>
              <a:spcAft>
                <a:spcPts val="600"/>
              </a:spcAft>
            </a:pPr>
            <a:endParaRPr lang="en-US" altLang="zh-CN" sz="2400" b="1" dirty="0">
              <a:latin typeface="Times New Roman" panose="02020603050405020304" pitchFamily="18" charset="0"/>
              <a:cs typeface="Times New Roman" panose="02020603050405020304" pitchFamily="18" charset="0"/>
            </a:endParaRPr>
          </a:p>
          <a:p>
            <a:pPr marL="342900" indent="-342900">
              <a:spcAft>
                <a:spcPts val="600"/>
              </a:spcAft>
              <a:buFont typeface="Arial" panose="020B0604020202020204" pitchFamily="34" charset="0"/>
              <a:buChar char="•"/>
            </a:pPr>
            <a:r>
              <a:rPr lang="zh-CN" altLang="en-US" sz="2000" b="1" dirty="0">
                <a:latin typeface="Times New Roman" panose="02020603050405020304" pitchFamily="18" charset="0"/>
                <a:cs typeface="Times New Roman" panose="02020603050405020304" pitchFamily="18" charset="0"/>
              </a:rPr>
              <a:t>仍旧需要训练</a:t>
            </a:r>
            <a:r>
              <a:rPr lang="en-US" altLang="zh-CN" sz="2000" b="1" dirty="0">
                <a:latin typeface="Times New Roman" panose="02020603050405020304" pitchFamily="18" charset="0"/>
                <a:cs typeface="Times New Roman" panose="02020603050405020304" pitchFamily="18" charset="0"/>
              </a:rPr>
              <a:t>GMM-HMM</a:t>
            </a:r>
            <a:r>
              <a:rPr lang="zh-CN" altLang="en-US" sz="2000" b="1" dirty="0">
                <a:latin typeface="Times New Roman" panose="02020603050405020304" pitchFamily="18" charset="0"/>
                <a:cs typeface="Times New Roman" panose="02020603050405020304" pitchFamily="18" charset="0"/>
              </a:rPr>
              <a:t>模型，需要强制对齐产生状态标签，需要</a:t>
            </a:r>
            <a:r>
              <a:rPr lang="en-US" altLang="zh-CN" sz="2000" b="1" dirty="0" err="1">
                <a:latin typeface="Times New Roman" panose="02020603050405020304" pitchFamily="18" charset="0"/>
                <a:cs typeface="Times New Roman" panose="02020603050405020304" pitchFamily="18" charset="0"/>
              </a:rPr>
              <a:t>viterbi</a:t>
            </a:r>
            <a:r>
              <a:rPr lang="en-US" altLang="zh-CN" sz="2000" b="1" dirty="0">
                <a:latin typeface="Times New Roman" panose="02020603050405020304" pitchFamily="18" charset="0"/>
                <a:cs typeface="Times New Roman" panose="02020603050405020304" pitchFamily="18" charset="0"/>
              </a:rPr>
              <a:t>-beam</a:t>
            </a:r>
            <a:r>
              <a:rPr lang="zh-CN" altLang="en-US" sz="2000" b="1" dirty="0">
                <a:latin typeface="Times New Roman" panose="02020603050405020304" pitchFamily="18" charset="0"/>
                <a:cs typeface="Times New Roman" panose="02020603050405020304" pitchFamily="18" charset="0"/>
              </a:rPr>
              <a:t>算法进行解码，需要语言模型</a:t>
            </a:r>
            <a:endParaRPr lang="en-US" altLang="zh-CN" sz="2000" b="1" dirty="0">
              <a:latin typeface="Times New Roman" panose="02020603050405020304" pitchFamily="18" charset="0"/>
              <a:cs typeface="Times New Roman" panose="02020603050405020304" pitchFamily="18" charset="0"/>
            </a:endParaRPr>
          </a:p>
          <a:p>
            <a:pPr marL="342900" indent="-342900">
              <a:spcAft>
                <a:spcPts val="600"/>
              </a:spcAft>
              <a:buFont typeface="Arial" panose="020B0604020202020204" pitchFamily="34" charset="0"/>
              <a:buChar char="•"/>
            </a:pPr>
            <a:r>
              <a:rPr lang="en-US" altLang="zh-CN" sz="2000" b="1" dirty="0">
                <a:latin typeface="Times New Roman" panose="02020603050405020304" pitchFamily="18" charset="0"/>
                <a:cs typeface="Times New Roman" panose="02020603050405020304" pitchFamily="18" charset="0"/>
              </a:rPr>
              <a:t>BPTT</a:t>
            </a:r>
          </a:p>
        </p:txBody>
      </p:sp>
      <p:grpSp>
        <p:nvGrpSpPr>
          <p:cNvPr id="10" name="组合 9"/>
          <p:cNvGrpSpPr/>
          <p:nvPr/>
        </p:nvGrpSpPr>
        <p:grpSpPr>
          <a:xfrm>
            <a:off x="2625173" y="1916832"/>
            <a:ext cx="5517800" cy="3124779"/>
            <a:chOff x="2692750" y="1994481"/>
            <a:chExt cx="5517800" cy="3124779"/>
          </a:xfrm>
        </p:grpSpPr>
        <p:pic>
          <p:nvPicPr>
            <p:cNvPr id="6" name="Picture 4">
              <a:extLst>
                <a:ext uri="{FF2B5EF4-FFF2-40B4-BE49-F238E27FC236}">
                  <a16:creationId xmlns="" xmlns:a16="http://schemas.microsoft.com/office/drawing/2014/main" id="{5F5911BE-B0B1-A740-9AE9-8EED012B893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17611" y="2047165"/>
              <a:ext cx="4877830" cy="3072095"/>
            </a:xfrm>
            <a:prstGeom prst="rect">
              <a:avLst/>
            </a:prstGeom>
          </p:spPr>
        </p:pic>
        <p:sp>
          <p:nvSpPr>
            <p:cNvPr id="2" name="矩形 1"/>
            <p:cNvSpPr/>
            <p:nvPr/>
          </p:nvSpPr>
          <p:spPr bwMode="auto">
            <a:xfrm>
              <a:off x="2692750" y="1994481"/>
              <a:ext cx="5517800" cy="791143"/>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600" b="1" i="0" u="none" strike="noStrike" cap="none" normalizeH="0" baseline="0">
                <a:ln>
                  <a:noFill/>
                </a:ln>
                <a:solidFill>
                  <a:schemeClr val="tx1"/>
                </a:solidFill>
                <a:effectLst/>
                <a:latin typeface="Arial" charset="0"/>
                <a:ea typeface="宋体" pitchFamily="2" charset="-122"/>
              </a:endParaRPr>
            </a:p>
          </p:txBody>
        </p:sp>
        <p:grpSp>
          <p:nvGrpSpPr>
            <p:cNvPr id="9" name="组合 8"/>
            <p:cNvGrpSpPr/>
            <p:nvPr/>
          </p:nvGrpSpPr>
          <p:grpSpPr>
            <a:xfrm>
              <a:off x="3146796" y="2766010"/>
              <a:ext cx="838724" cy="622837"/>
              <a:chOff x="1122504" y="4651566"/>
              <a:chExt cx="838724" cy="622837"/>
            </a:xfrm>
          </p:grpSpPr>
          <p:sp>
            <p:nvSpPr>
              <p:cNvPr id="8" name="文本框 7"/>
              <p:cNvSpPr txBox="1"/>
              <p:nvPr/>
            </p:nvSpPr>
            <p:spPr bwMode="auto">
              <a:xfrm>
                <a:off x="1122504" y="4651566"/>
                <a:ext cx="838724" cy="622837"/>
              </a:xfrm>
              <a:prstGeom prst="rect">
                <a:avLst/>
              </a:prstGeom>
              <a:solidFill>
                <a:schemeClr val="bg1">
                  <a:lumMod val="75000"/>
                </a:schemeClr>
              </a:solidFill>
              <a:ln w="9525">
                <a:noFill/>
                <a:miter lim="800000"/>
                <a:headEnd/>
                <a:tailEnd/>
              </a:ln>
            </p:spPr>
            <p:txBody>
              <a:bodyPr wrap="square" rtlCol="0" anchor="ctr">
                <a:spAutoFit/>
              </a:bodyPr>
              <a:lstStyle/>
              <a:p>
                <a:pPr marL="273050" indent="-273050">
                  <a:buClr>
                    <a:schemeClr val="accent1"/>
                  </a:buClr>
                </a:pPr>
                <a:endParaRPr lang="zh-CN" altLang="en-US" dirty="0">
                  <a:solidFill>
                    <a:srgbClr val="0033CC"/>
                  </a:solidFill>
                  <a:latin typeface="黑体" pitchFamily="2" charset="-122"/>
                </a:endParaRPr>
              </a:p>
            </p:txBody>
          </p:sp>
          <p:sp>
            <p:nvSpPr>
              <p:cNvPr id="3" name="文本框 2"/>
              <p:cNvSpPr txBox="1"/>
              <p:nvPr/>
            </p:nvSpPr>
            <p:spPr bwMode="auto">
              <a:xfrm>
                <a:off x="1173970" y="4815028"/>
                <a:ext cx="729687" cy="276999"/>
              </a:xfrm>
              <a:prstGeom prst="rect">
                <a:avLst/>
              </a:prstGeom>
              <a:noFill/>
              <a:ln w="9525">
                <a:noFill/>
                <a:miter lim="800000"/>
                <a:headEnd/>
                <a:tailEnd/>
              </a:ln>
            </p:spPr>
            <p:txBody>
              <a:bodyPr wrap="none" rtlCol="0" anchor="ctr">
                <a:spAutoFit/>
              </a:bodyPr>
              <a:lstStyle/>
              <a:p>
                <a:pPr marL="273050" indent="-273050">
                  <a:buClr>
                    <a:schemeClr val="accent1"/>
                  </a:buClr>
                </a:pPr>
                <a:r>
                  <a:rPr lang="en-US" altLang="zh-CN" sz="1200" b="1" dirty="0">
                    <a:latin typeface="Times New Roman" panose="02020603050405020304" pitchFamily="18" charset="0"/>
                    <a:cs typeface="Times New Roman" panose="02020603050405020304" pitchFamily="18" charset="0"/>
                  </a:rPr>
                  <a:t>CLDNN</a:t>
                </a:r>
                <a:endParaRPr lang="zh-CN" altLang="en-US" sz="1200" b="1" dirty="0">
                  <a:latin typeface="Times New Roman" panose="02020603050405020304" pitchFamily="18" charset="0"/>
                  <a:cs typeface="Times New Roman" panose="02020603050405020304" pitchFamily="18" charset="0"/>
                </a:endParaRPr>
              </a:p>
            </p:txBody>
          </p:sp>
        </p:grpSp>
        <p:sp>
          <p:nvSpPr>
            <p:cNvPr id="7" name="矩形 6"/>
            <p:cNvSpPr/>
            <p:nvPr/>
          </p:nvSpPr>
          <p:spPr bwMode="auto">
            <a:xfrm>
              <a:off x="3331820" y="3077429"/>
              <a:ext cx="799577" cy="580171"/>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600" b="1" i="0" u="none" strike="noStrike" cap="none" normalizeH="0" baseline="0">
                <a:ln>
                  <a:noFill/>
                </a:ln>
                <a:solidFill>
                  <a:schemeClr val="tx1"/>
                </a:solidFill>
                <a:effectLst/>
                <a:latin typeface="Arial" charset="0"/>
                <a:ea typeface="宋体" pitchFamily="2" charset="-122"/>
              </a:endParaRPr>
            </a:p>
          </p:txBody>
        </p:sp>
        <p:grpSp>
          <p:nvGrpSpPr>
            <p:cNvPr id="11" name="组合 10"/>
            <p:cNvGrpSpPr/>
            <p:nvPr/>
          </p:nvGrpSpPr>
          <p:grpSpPr>
            <a:xfrm>
              <a:off x="4356664" y="2763132"/>
              <a:ext cx="838724" cy="622837"/>
              <a:chOff x="1122504" y="4651566"/>
              <a:chExt cx="838724" cy="622837"/>
            </a:xfrm>
          </p:grpSpPr>
          <p:sp>
            <p:nvSpPr>
              <p:cNvPr id="12" name="文本框 11"/>
              <p:cNvSpPr txBox="1"/>
              <p:nvPr/>
            </p:nvSpPr>
            <p:spPr bwMode="auto">
              <a:xfrm>
                <a:off x="1122504" y="4651566"/>
                <a:ext cx="838724" cy="622837"/>
              </a:xfrm>
              <a:prstGeom prst="rect">
                <a:avLst/>
              </a:prstGeom>
              <a:solidFill>
                <a:schemeClr val="bg1">
                  <a:lumMod val="75000"/>
                </a:schemeClr>
              </a:solidFill>
              <a:ln w="9525">
                <a:noFill/>
                <a:miter lim="800000"/>
                <a:headEnd/>
                <a:tailEnd/>
              </a:ln>
            </p:spPr>
            <p:txBody>
              <a:bodyPr wrap="square" rtlCol="0" anchor="ctr">
                <a:spAutoFit/>
              </a:bodyPr>
              <a:lstStyle/>
              <a:p>
                <a:pPr marL="273050" indent="-273050">
                  <a:buClr>
                    <a:schemeClr val="accent1"/>
                  </a:buClr>
                </a:pPr>
                <a:endParaRPr lang="zh-CN" altLang="en-US" dirty="0">
                  <a:solidFill>
                    <a:srgbClr val="0033CC"/>
                  </a:solidFill>
                  <a:latin typeface="黑体" pitchFamily="2" charset="-122"/>
                </a:endParaRPr>
              </a:p>
            </p:txBody>
          </p:sp>
          <p:sp>
            <p:nvSpPr>
              <p:cNvPr id="13" name="文本框 12"/>
              <p:cNvSpPr txBox="1"/>
              <p:nvPr/>
            </p:nvSpPr>
            <p:spPr bwMode="auto">
              <a:xfrm>
                <a:off x="1173970" y="4815028"/>
                <a:ext cx="729687" cy="276999"/>
              </a:xfrm>
              <a:prstGeom prst="rect">
                <a:avLst/>
              </a:prstGeom>
              <a:noFill/>
              <a:ln w="9525">
                <a:noFill/>
                <a:miter lim="800000"/>
                <a:headEnd/>
                <a:tailEnd/>
              </a:ln>
            </p:spPr>
            <p:txBody>
              <a:bodyPr wrap="none" rtlCol="0" anchor="ctr">
                <a:spAutoFit/>
              </a:bodyPr>
              <a:lstStyle/>
              <a:p>
                <a:pPr marL="273050" indent="-273050">
                  <a:buClr>
                    <a:schemeClr val="accent1"/>
                  </a:buClr>
                </a:pPr>
                <a:r>
                  <a:rPr lang="en-US" altLang="zh-CN" sz="1200" b="1" dirty="0">
                    <a:latin typeface="Times New Roman" panose="02020603050405020304" pitchFamily="18" charset="0"/>
                    <a:cs typeface="Times New Roman" panose="02020603050405020304" pitchFamily="18" charset="0"/>
                  </a:rPr>
                  <a:t>CLDNN</a:t>
                </a:r>
                <a:endParaRPr lang="zh-CN" altLang="en-US" sz="1200" b="1" dirty="0">
                  <a:latin typeface="Times New Roman" panose="02020603050405020304" pitchFamily="18" charset="0"/>
                  <a:cs typeface="Times New Roman" panose="02020603050405020304" pitchFamily="18" charset="0"/>
                </a:endParaRPr>
              </a:p>
            </p:txBody>
          </p:sp>
        </p:grpSp>
        <p:grpSp>
          <p:nvGrpSpPr>
            <p:cNvPr id="14" name="组合 13"/>
            <p:cNvGrpSpPr/>
            <p:nvPr/>
          </p:nvGrpSpPr>
          <p:grpSpPr>
            <a:xfrm>
              <a:off x="5566532" y="2774378"/>
              <a:ext cx="838724" cy="622837"/>
              <a:chOff x="1122504" y="4651566"/>
              <a:chExt cx="838724" cy="622837"/>
            </a:xfrm>
          </p:grpSpPr>
          <p:sp>
            <p:nvSpPr>
              <p:cNvPr id="15" name="文本框 14"/>
              <p:cNvSpPr txBox="1"/>
              <p:nvPr/>
            </p:nvSpPr>
            <p:spPr bwMode="auto">
              <a:xfrm>
                <a:off x="1122504" y="4651566"/>
                <a:ext cx="838724" cy="622837"/>
              </a:xfrm>
              <a:prstGeom prst="rect">
                <a:avLst/>
              </a:prstGeom>
              <a:solidFill>
                <a:schemeClr val="bg1">
                  <a:lumMod val="75000"/>
                </a:schemeClr>
              </a:solidFill>
              <a:ln w="9525">
                <a:noFill/>
                <a:miter lim="800000"/>
                <a:headEnd/>
                <a:tailEnd/>
              </a:ln>
            </p:spPr>
            <p:txBody>
              <a:bodyPr wrap="square" rtlCol="0" anchor="ctr">
                <a:spAutoFit/>
              </a:bodyPr>
              <a:lstStyle/>
              <a:p>
                <a:pPr marL="273050" indent="-273050">
                  <a:buClr>
                    <a:schemeClr val="accent1"/>
                  </a:buClr>
                </a:pPr>
                <a:endParaRPr lang="zh-CN" altLang="en-US" dirty="0">
                  <a:solidFill>
                    <a:srgbClr val="0033CC"/>
                  </a:solidFill>
                  <a:latin typeface="黑体" pitchFamily="2" charset="-122"/>
                </a:endParaRPr>
              </a:p>
            </p:txBody>
          </p:sp>
          <p:sp>
            <p:nvSpPr>
              <p:cNvPr id="16" name="文本框 15"/>
              <p:cNvSpPr txBox="1"/>
              <p:nvPr/>
            </p:nvSpPr>
            <p:spPr bwMode="auto">
              <a:xfrm>
                <a:off x="1173970" y="4815028"/>
                <a:ext cx="729687" cy="276999"/>
              </a:xfrm>
              <a:prstGeom prst="rect">
                <a:avLst/>
              </a:prstGeom>
              <a:noFill/>
              <a:ln w="9525">
                <a:noFill/>
                <a:miter lim="800000"/>
                <a:headEnd/>
                <a:tailEnd/>
              </a:ln>
            </p:spPr>
            <p:txBody>
              <a:bodyPr wrap="none" rtlCol="0" anchor="ctr">
                <a:spAutoFit/>
              </a:bodyPr>
              <a:lstStyle/>
              <a:p>
                <a:pPr marL="273050" indent="-273050">
                  <a:buClr>
                    <a:schemeClr val="accent1"/>
                  </a:buClr>
                </a:pPr>
                <a:r>
                  <a:rPr lang="en-US" altLang="zh-CN" sz="1200" b="1" dirty="0">
                    <a:latin typeface="Times New Roman" panose="02020603050405020304" pitchFamily="18" charset="0"/>
                    <a:cs typeface="Times New Roman" panose="02020603050405020304" pitchFamily="18" charset="0"/>
                  </a:rPr>
                  <a:t>CLDNN</a:t>
                </a:r>
                <a:endParaRPr lang="zh-CN" altLang="en-US" sz="1200" b="1" dirty="0">
                  <a:latin typeface="Times New Roman" panose="02020603050405020304" pitchFamily="18" charset="0"/>
                  <a:cs typeface="Times New Roman" panose="02020603050405020304" pitchFamily="18" charset="0"/>
                </a:endParaRPr>
              </a:p>
            </p:txBody>
          </p:sp>
        </p:grpSp>
        <p:grpSp>
          <p:nvGrpSpPr>
            <p:cNvPr id="17" name="组合 16"/>
            <p:cNvGrpSpPr/>
            <p:nvPr/>
          </p:nvGrpSpPr>
          <p:grpSpPr>
            <a:xfrm>
              <a:off x="6792836" y="2785624"/>
              <a:ext cx="838724" cy="622837"/>
              <a:chOff x="1122504" y="4651566"/>
              <a:chExt cx="838724" cy="622837"/>
            </a:xfrm>
          </p:grpSpPr>
          <p:sp>
            <p:nvSpPr>
              <p:cNvPr id="18" name="文本框 17"/>
              <p:cNvSpPr txBox="1"/>
              <p:nvPr/>
            </p:nvSpPr>
            <p:spPr bwMode="auto">
              <a:xfrm>
                <a:off x="1122504" y="4651566"/>
                <a:ext cx="838724" cy="622837"/>
              </a:xfrm>
              <a:prstGeom prst="rect">
                <a:avLst/>
              </a:prstGeom>
              <a:solidFill>
                <a:schemeClr val="bg1">
                  <a:lumMod val="75000"/>
                </a:schemeClr>
              </a:solidFill>
              <a:ln w="9525">
                <a:noFill/>
                <a:miter lim="800000"/>
                <a:headEnd/>
                <a:tailEnd/>
              </a:ln>
            </p:spPr>
            <p:txBody>
              <a:bodyPr wrap="square" rtlCol="0" anchor="ctr">
                <a:spAutoFit/>
              </a:bodyPr>
              <a:lstStyle/>
              <a:p>
                <a:pPr marL="273050" indent="-273050">
                  <a:buClr>
                    <a:schemeClr val="accent1"/>
                  </a:buClr>
                </a:pPr>
                <a:endParaRPr lang="zh-CN" altLang="en-US" dirty="0">
                  <a:solidFill>
                    <a:srgbClr val="0033CC"/>
                  </a:solidFill>
                  <a:latin typeface="黑体" pitchFamily="2" charset="-122"/>
                </a:endParaRPr>
              </a:p>
            </p:txBody>
          </p:sp>
          <p:sp>
            <p:nvSpPr>
              <p:cNvPr id="19" name="文本框 18"/>
              <p:cNvSpPr txBox="1"/>
              <p:nvPr/>
            </p:nvSpPr>
            <p:spPr bwMode="auto">
              <a:xfrm>
                <a:off x="1173970" y="4815028"/>
                <a:ext cx="729687" cy="276999"/>
              </a:xfrm>
              <a:prstGeom prst="rect">
                <a:avLst/>
              </a:prstGeom>
              <a:noFill/>
              <a:ln w="9525">
                <a:noFill/>
                <a:miter lim="800000"/>
                <a:headEnd/>
                <a:tailEnd/>
              </a:ln>
            </p:spPr>
            <p:txBody>
              <a:bodyPr wrap="none" rtlCol="0" anchor="ctr">
                <a:spAutoFit/>
              </a:bodyPr>
              <a:lstStyle/>
              <a:p>
                <a:pPr marL="273050" indent="-273050">
                  <a:buClr>
                    <a:schemeClr val="accent1"/>
                  </a:buClr>
                </a:pPr>
                <a:r>
                  <a:rPr lang="en-US" altLang="zh-CN" sz="1200" b="1" dirty="0">
                    <a:latin typeface="Times New Roman" panose="02020603050405020304" pitchFamily="18" charset="0"/>
                    <a:cs typeface="Times New Roman" panose="02020603050405020304" pitchFamily="18" charset="0"/>
                  </a:rPr>
                  <a:t>CLDNN</a:t>
                </a:r>
                <a:endParaRPr lang="zh-CN" altLang="en-US" sz="1200" b="1" dirty="0">
                  <a:latin typeface="Times New Roman" panose="02020603050405020304" pitchFamily="18" charset="0"/>
                  <a:cs typeface="Times New Roman" panose="02020603050405020304" pitchFamily="18" charset="0"/>
                </a:endParaRPr>
              </a:p>
            </p:txBody>
          </p:sp>
        </p:grpSp>
        <p:sp>
          <p:nvSpPr>
            <p:cNvPr id="20" name="文本框 19"/>
            <p:cNvSpPr txBox="1"/>
            <p:nvPr/>
          </p:nvSpPr>
          <p:spPr bwMode="auto">
            <a:xfrm>
              <a:off x="2995448" y="2089005"/>
              <a:ext cx="4754880" cy="276999"/>
            </a:xfrm>
            <a:prstGeom prst="rect">
              <a:avLst/>
            </a:prstGeom>
            <a:solidFill>
              <a:srgbClr val="0070C0"/>
            </a:solidFill>
            <a:ln w="9525">
              <a:noFill/>
              <a:miter lim="800000"/>
              <a:headEnd/>
              <a:tailEnd/>
            </a:ln>
          </p:spPr>
          <p:txBody>
            <a:bodyPr wrap="square" rtlCol="0" anchor="ctr">
              <a:spAutoFit/>
            </a:bodyPr>
            <a:lstStyle/>
            <a:p>
              <a:pPr marL="273050" indent="-273050" algn="ctr">
                <a:buClr>
                  <a:schemeClr val="accent1"/>
                </a:buClr>
              </a:pPr>
              <a:r>
                <a:rPr lang="en-US" altLang="zh-CN" sz="1200" b="1" dirty="0">
                  <a:solidFill>
                    <a:schemeClr val="bg1"/>
                  </a:solidFill>
                  <a:latin typeface="Times New Roman" panose="02020603050405020304" pitchFamily="18" charset="0"/>
                  <a:cs typeface="Times New Roman" panose="02020603050405020304" pitchFamily="18" charset="0"/>
                </a:rPr>
                <a:t>CE  LOSS</a:t>
              </a:r>
              <a:endParaRPr lang="zh-CN" altLang="en-US" sz="1200" b="1" dirty="0">
                <a:solidFill>
                  <a:schemeClr val="bg1"/>
                </a:solidFill>
                <a:latin typeface="Times New Roman" panose="02020603050405020304" pitchFamily="18" charset="0"/>
                <a:cs typeface="Times New Roman" panose="02020603050405020304" pitchFamily="18" charset="0"/>
              </a:endParaRPr>
            </a:p>
          </p:txBody>
        </p:sp>
      </p:grpSp>
      <p:sp>
        <p:nvSpPr>
          <p:cNvPr id="21" name="右箭头 20"/>
          <p:cNvSpPr/>
          <p:nvPr/>
        </p:nvSpPr>
        <p:spPr bwMode="auto">
          <a:xfrm>
            <a:off x="2371134" y="2451140"/>
            <a:ext cx="478900" cy="170267"/>
          </a:xfrm>
          <a:prstGeom prst="rightArrow">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600" b="1" i="0" u="none" strike="noStrike" cap="none" normalizeH="0" baseline="0">
              <a:ln>
                <a:noFill/>
              </a:ln>
              <a:solidFill>
                <a:schemeClr val="tx1"/>
              </a:solidFill>
              <a:effectLst/>
              <a:latin typeface="Arial" charset="0"/>
              <a:ea typeface="宋体" pitchFamily="2" charset="-122"/>
            </a:endParaRPr>
          </a:p>
        </p:txBody>
      </p:sp>
      <p:sp>
        <p:nvSpPr>
          <p:cNvPr id="22" name="文本框 21"/>
          <p:cNvSpPr txBox="1"/>
          <p:nvPr/>
        </p:nvSpPr>
        <p:spPr bwMode="auto">
          <a:xfrm>
            <a:off x="452698" y="2135786"/>
            <a:ext cx="1869423" cy="769441"/>
          </a:xfrm>
          <a:prstGeom prst="rect">
            <a:avLst/>
          </a:prstGeom>
          <a:noFill/>
          <a:ln w="9525">
            <a:noFill/>
            <a:miter lim="800000"/>
            <a:headEnd/>
            <a:tailEnd/>
          </a:ln>
        </p:spPr>
        <p:txBody>
          <a:bodyPr wrap="none" rtlCol="0" anchor="ctr">
            <a:spAutoFit/>
          </a:bodyPr>
          <a:lstStyle/>
          <a:p>
            <a:pPr marL="273050" indent="-273050">
              <a:buClr>
                <a:schemeClr val="accent1"/>
              </a:buClr>
            </a:pPr>
            <a:r>
              <a:rPr lang="en-US" altLang="zh-CN" sz="2000" b="1" dirty="0">
                <a:solidFill>
                  <a:srgbClr val="C00000"/>
                </a:solidFill>
                <a:latin typeface="Times New Roman" panose="02020603050405020304" pitchFamily="18" charset="0"/>
                <a:ea typeface="+mn-ea"/>
                <a:cs typeface="Times New Roman" panose="02020603050405020304" pitchFamily="18" charset="0"/>
              </a:rPr>
              <a:t>HMM</a:t>
            </a:r>
            <a:r>
              <a:rPr lang="zh-CN" altLang="en-US" sz="2000" b="1" dirty="0">
                <a:solidFill>
                  <a:srgbClr val="C00000"/>
                </a:solidFill>
                <a:latin typeface="+mn-ea"/>
                <a:ea typeface="+mn-ea"/>
              </a:rPr>
              <a:t>状态</a:t>
            </a:r>
            <a:endParaRPr lang="en-US" altLang="zh-CN" sz="2000" b="1" dirty="0">
              <a:solidFill>
                <a:srgbClr val="C00000"/>
              </a:solidFill>
              <a:latin typeface="+mn-ea"/>
              <a:ea typeface="+mn-ea"/>
            </a:endParaRPr>
          </a:p>
          <a:p>
            <a:pPr marL="273050" indent="-273050">
              <a:buClr>
                <a:schemeClr val="accent1"/>
              </a:buClr>
            </a:pPr>
            <a:r>
              <a:rPr lang="en-US" altLang="zh-CN" sz="2000" b="1" dirty="0">
                <a:solidFill>
                  <a:srgbClr val="C00000"/>
                </a:solidFill>
                <a:latin typeface="+mn-ea"/>
                <a:ea typeface="+mn-ea"/>
              </a:rPr>
              <a:t>(</a:t>
            </a:r>
            <a:r>
              <a:rPr lang="en-US" altLang="zh-CN" sz="2000" b="1" dirty="0" err="1">
                <a:solidFill>
                  <a:srgbClr val="C00000"/>
                </a:solidFill>
                <a:latin typeface="+mn-ea"/>
                <a:ea typeface="+mn-ea"/>
              </a:rPr>
              <a:t>senones</a:t>
            </a:r>
            <a:r>
              <a:rPr lang="en-US" altLang="zh-CN" sz="2000" b="1" dirty="0">
                <a:solidFill>
                  <a:srgbClr val="C00000"/>
                </a:solidFill>
                <a:latin typeface="+mn-ea"/>
                <a:ea typeface="+mn-ea"/>
              </a:rPr>
              <a:t>)</a:t>
            </a:r>
            <a:r>
              <a:rPr lang="zh-CN" altLang="en-US" sz="2000" b="1" dirty="0">
                <a:solidFill>
                  <a:srgbClr val="C00000"/>
                </a:solidFill>
                <a:latin typeface="+mn-ea"/>
                <a:ea typeface="+mn-ea"/>
              </a:rPr>
              <a:t>标签</a:t>
            </a:r>
          </a:p>
        </p:txBody>
      </p:sp>
      <p:sp>
        <p:nvSpPr>
          <p:cNvPr id="24" name="标题 1"/>
          <p:cNvSpPr txBox="1">
            <a:spLocks/>
          </p:cNvSpPr>
          <p:nvPr/>
        </p:nvSpPr>
        <p:spPr bwMode="auto">
          <a:xfrm>
            <a:off x="609600" y="4270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ea typeface="宋体" pitchFamily="2" charset="-122"/>
              </a:defRPr>
            </a:lvl2pPr>
            <a:lvl3pPr algn="ctr" rtl="0" eaLnBrk="0" fontAlgn="base" hangingPunct="0">
              <a:spcBef>
                <a:spcPct val="0"/>
              </a:spcBef>
              <a:spcAft>
                <a:spcPct val="0"/>
              </a:spcAft>
              <a:defRPr sz="4400">
                <a:solidFill>
                  <a:schemeClr val="tx2"/>
                </a:solidFill>
                <a:latin typeface="Arial" pitchFamily="34" charset="0"/>
                <a:ea typeface="宋体" pitchFamily="2" charset="-122"/>
              </a:defRPr>
            </a:lvl3pPr>
            <a:lvl4pPr algn="ctr" rtl="0" eaLnBrk="0" fontAlgn="base" hangingPunct="0">
              <a:spcBef>
                <a:spcPct val="0"/>
              </a:spcBef>
              <a:spcAft>
                <a:spcPct val="0"/>
              </a:spcAft>
              <a:defRPr sz="4400">
                <a:solidFill>
                  <a:schemeClr val="tx2"/>
                </a:solidFill>
                <a:latin typeface="Arial" pitchFamily="34" charset="0"/>
                <a:ea typeface="宋体" pitchFamily="2" charset="-122"/>
              </a:defRPr>
            </a:lvl4pPr>
            <a:lvl5pPr algn="ctr" rtl="0" eaLnBrk="0" fontAlgn="base" hangingPunct="0">
              <a:spcBef>
                <a:spcPct val="0"/>
              </a:spcBef>
              <a:spcAft>
                <a:spcPct val="0"/>
              </a:spcAft>
              <a:defRPr sz="4400">
                <a:solidFill>
                  <a:schemeClr val="tx2"/>
                </a:solidFill>
                <a:latin typeface="Arial" pitchFamily="34" charset="0"/>
                <a:ea typeface="宋体" pitchFamily="2" charset="-122"/>
              </a:defRPr>
            </a:lvl5pPr>
            <a:lvl6pPr marL="457200" algn="ctr" rtl="0" fontAlgn="base">
              <a:spcBef>
                <a:spcPct val="0"/>
              </a:spcBef>
              <a:spcAft>
                <a:spcPct val="0"/>
              </a:spcAft>
              <a:defRPr sz="4400">
                <a:solidFill>
                  <a:schemeClr val="tx2"/>
                </a:solidFill>
                <a:latin typeface="Arial" pitchFamily="34" charset="0"/>
                <a:ea typeface="宋体" pitchFamily="2" charset="-122"/>
              </a:defRPr>
            </a:lvl6pPr>
            <a:lvl7pPr marL="914400" algn="ctr" rtl="0" fontAlgn="base">
              <a:spcBef>
                <a:spcPct val="0"/>
              </a:spcBef>
              <a:spcAft>
                <a:spcPct val="0"/>
              </a:spcAft>
              <a:defRPr sz="4400">
                <a:solidFill>
                  <a:schemeClr val="tx2"/>
                </a:solidFill>
                <a:latin typeface="Arial" pitchFamily="34" charset="0"/>
                <a:ea typeface="宋体" pitchFamily="2" charset="-122"/>
              </a:defRPr>
            </a:lvl7pPr>
            <a:lvl8pPr marL="1371600" algn="ctr" rtl="0" fontAlgn="base">
              <a:spcBef>
                <a:spcPct val="0"/>
              </a:spcBef>
              <a:spcAft>
                <a:spcPct val="0"/>
              </a:spcAft>
              <a:defRPr sz="4400">
                <a:solidFill>
                  <a:schemeClr val="tx2"/>
                </a:solidFill>
                <a:latin typeface="Arial" pitchFamily="34" charset="0"/>
                <a:ea typeface="宋体" pitchFamily="2" charset="-122"/>
              </a:defRPr>
            </a:lvl8pPr>
            <a:lvl9pPr marL="1828800" algn="ctr" rtl="0" fontAlgn="base">
              <a:spcBef>
                <a:spcPct val="0"/>
              </a:spcBef>
              <a:spcAft>
                <a:spcPct val="0"/>
              </a:spcAft>
              <a:defRPr sz="4400">
                <a:solidFill>
                  <a:schemeClr val="tx2"/>
                </a:solidFill>
                <a:latin typeface="Arial" pitchFamily="34" charset="0"/>
                <a:ea typeface="宋体" pitchFamily="2" charset="-122"/>
              </a:defRPr>
            </a:lvl9pPr>
          </a:lstStyle>
          <a:p>
            <a:r>
              <a:rPr lang="zh-CN" altLang="en-US" kern="0"/>
              <a:t>语音识别算法</a:t>
            </a:r>
            <a:r>
              <a:rPr lang="en-US" altLang="zh-CN" kern="0"/>
              <a:t>:CLDNN</a:t>
            </a:r>
            <a:endParaRPr lang="zh-CN" altLang="en-US" kern="0" dirty="0"/>
          </a:p>
        </p:txBody>
      </p:sp>
    </p:spTree>
    <p:custDataLst>
      <p:tags r:id="rId1"/>
    </p:custDataLst>
    <p:extLst>
      <p:ext uri="{BB962C8B-B14F-4D97-AF65-F5344CB8AC3E}">
        <p14:creationId xmlns:p14="http://schemas.microsoft.com/office/powerpoint/2010/main" val="2549173854"/>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left)">
                                      <p:cBhvr>
                                        <p:cTn id="7" dur="500"/>
                                        <p:tgtEl>
                                          <p:spTgt spid="21"/>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wipe(left)">
                                      <p:cBhvr>
                                        <p:cTn id="1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362" name="标题 1"/>
          <p:cNvSpPr>
            <a:spLocks noGrp="1"/>
          </p:cNvSpPr>
          <p:nvPr>
            <p:ph type="title"/>
          </p:nvPr>
        </p:nvSpPr>
        <p:spPr/>
        <p:txBody>
          <a:bodyPr/>
          <a:lstStyle/>
          <a:p>
            <a:r>
              <a:rPr lang="zh-CN" altLang="en-US" dirty="0"/>
              <a:t>语音识别算法</a:t>
            </a:r>
            <a:r>
              <a:rPr lang="en-US" altLang="zh-CN" dirty="0"/>
              <a:t>:CLDNN</a:t>
            </a:r>
            <a:endParaRPr lang="zh-CN" altLang="en-US" dirty="0"/>
          </a:p>
        </p:txBody>
      </p:sp>
      <p:pic>
        <p:nvPicPr>
          <p:cNvPr id="271363" name="图片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7800" y="2060575"/>
            <a:ext cx="8788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2"/>
          <p:cNvSpPr>
            <a:spLocks noChangeArrowheads="1"/>
          </p:cNvSpPr>
          <p:nvPr/>
        </p:nvSpPr>
        <p:spPr bwMode="auto">
          <a:xfrm>
            <a:off x="177800" y="1438198"/>
            <a:ext cx="51847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914400" indent="-45720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buFont typeface="Wingdings" panose="05000000000000000000" pitchFamily="2" charset="2"/>
              <a:buChar char="p"/>
            </a:pPr>
            <a:r>
              <a:rPr lang="zh-CN" altLang="en-US" sz="2400" dirty="0">
                <a:latin typeface="Times New Roman" panose="02020603050405020304" pitchFamily="18" charset="0"/>
                <a:cs typeface="Times New Roman" panose="02020603050405020304" pitchFamily="18" charset="0"/>
              </a:rPr>
              <a:t>其它网络结构</a:t>
            </a:r>
            <a:r>
              <a:rPr lang="zh-CN" altLang="zh-CN" sz="2400"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1516562182"/>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Grp="1"/>
          </p:cNvSpPr>
          <p:nvPr>
            <p:ph type="title"/>
          </p:nvPr>
        </p:nvSpPr>
        <p:spPr/>
        <p:txBody>
          <a:bodyPr/>
          <a:lstStyle/>
          <a:p>
            <a:r>
              <a:rPr lang="zh-CN" altLang="en-US" dirty="0"/>
              <a:t>语音识别算法</a:t>
            </a:r>
            <a:r>
              <a:rPr lang="en-US" altLang="zh-CN" dirty="0"/>
              <a:t>:CLDNN</a:t>
            </a:r>
            <a:endParaRPr lang="zh-CN" altLang="en-US" dirty="0"/>
          </a:p>
        </p:txBody>
      </p:sp>
      <p:sp>
        <p:nvSpPr>
          <p:cNvPr id="4" name="矩形 2"/>
          <p:cNvSpPr>
            <a:spLocks noChangeArrowheads="1"/>
          </p:cNvSpPr>
          <p:nvPr/>
        </p:nvSpPr>
        <p:spPr bwMode="auto">
          <a:xfrm>
            <a:off x="177800" y="1438198"/>
            <a:ext cx="51847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914400" indent="-45720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buFont typeface="Wingdings" panose="05000000000000000000" pitchFamily="2" charset="2"/>
              <a:buChar char="p"/>
            </a:pPr>
            <a:r>
              <a:rPr lang="zh-CN" altLang="en-US" sz="2400" dirty="0">
                <a:latin typeface="Times New Roman" panose="02020603050405020304" pitchFamily="18" charset="0"/>
                <a:cs typeface="Times New Roman" panose="02020603050405020304" pitchFamily="18" charset="0"/>
              </a:rPr>
              <a:t>其它变形如用</a:t>
            </a:r>
            <a:r>
              <a:rPr lang="en-US" altLang="zh-CN" sz="2400" dirty="0">
                <a:latin typeface="Times New Roman" panose="02020603050405020304" pitchFamily="18" charset="0"/>
                <a:cs typeface="Times New Roman" panose="02020603050405020304" pitchFamily="18" charset="0"/>
              </a:rPr>
              <a:t>grid LSTM</a:t>
            </a:r>
            <a:r>
              <a:rPr lang="zh-CN" altLang="en-US" sz="2400" dirty="0">
                <a:latin typeface="Times New Roman" panose="02020603050405020304" pitchFamily="18" charset="0"/>
                <a:cs typeface="Times New Roman" panose="02020603050405020304" pitchFamily="18" charset="0"/>
              </a:rPr>
              <a:t>替换</a:t>
            </a:r>
            <a:r>
              <a:rPr lang="en-US" altLang="zh-CN" sz="2400" dirty="0">
                <a:latin typeface="Times New Roman" panose="02020603050405020304" pitchFamily="18" charset="0"/>
                <a:cs typeface="Times New Roman" panose="02020603050405020304" pitchFamily="18" charset="0"/>
              </a:rPr>
              <a:t>CNN</a:t>
            </a:r>
            <a:endParaRPr lang="zh-CN" altLang="zh-CN" sz="2400" dirty="0">
              <a:latin typeface="Times New Roman" panose="02020603050405020304" pitchFamily="18" charset="0"/>
              <a:cs typeface="Times New Roman" panose="02020603050405020304" pitchFamily="18" charset="0"/>
            </a:endParaRPr>
          </a:p>
        </p:txBody>
      </p:sp>
      <p:sp>
        <p:nvSpPr>
          <p:cNvPr id="2" name="矩形 1"/>
          <p:cNvSpPr/>
          <p:nvPr/>
        </p:nvSpPr>
        <p:spPr>
          <a:xfrm>
            <a:off x="395536" y="2967335"/>
            <a:ext cx="7561696" cy="923330"/>
          </a:xfrm>
          <a:prstGeom prst="rect">
            <a:avLst/>
          </a:prstGeom>
        </p:spPr>
        <p:txBody>
          <a:bodyPr wrap="square">
            <a:spAutoFit/>
          </a:bodyPr>
          <a:lstStyle/>
          <a:p>
            <a:r>
              <a:rPr lang="zh-CN" altLang="en-US" dirty="0">
                <a:latin typeface="Times New Roman" panose="02020603050405020304" pitchFamily="18" charset="0"/>
                <a:cs typeface="Times New Roman" panose="02020603050405020304" pitchFamily="18" charset="0"/>
              </a:rPr>
              <a:t>Kalchbrenner N, Danihelka I, Graves A. Grid Long Short-Term Memory[C]//International Conference of Learning Representation, ICLR.[S.l.]: Open Publishing, 2016:1–1</a:t>
            </a:r>
          </a:p>
        </p:txBody>
      </p:sp>
    </p:spTree>
    <p:extLst>
      <p:ext uri="{BB962C8B-B14F-4D97-AF65-F5344CB8AC3E}">
        <p14:creationId xmlns:p14="http://schemas.microsoft.com/office/powerpoint/2010/main" val="82700821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标题 1"/>
          <p:cNvSpPr>
            <a:spLocks noGrp="1"/>
          </p:cNvSpPr>
          <p:nvPr>
            <p:ph type="title"/>
          </p:nvPr>
        </p:nvSpPr>
        <p:spPr/>
        <p:txBody>
          <a:bodyPr/>
          <a:lstStyle/>
          <a:p>
            <a:r>
              <a:rPr lang="zh-CN" altLang="en-US" dirty="0"/>
              <a:t>深度学习</a:t>
            </a:r>
          </a:p>
        </p:txBody>
      </p:sp>
      <p:sp>
        <p:nvSpPr>
          <p:cNvPr id="324611" name="内容占位符 2"/>
          <p:cNvSpPr>
            <a:spLocks noGrp="1"/>
          </p:cNvSpPr>
          <p:nvPr>
            <p:ph idx="1"/>
          </p:nvPr>
        </p:nvSpPr>
        <p:spPr>
          <a:xfrm>
            <a:off x="457200" y="1341438"/>
            <a:ext cx="8363272" cy="5256212"/>
          </a:xfrm>
        </p:spPr>
        <p:txBody>
          <a:bodyPr/>
          <a:lstStyle/>
          <a:p>
            <a:pPr>
              <a:lnSpc>
                <a:spcPct val="150000"/>
              </a:lnSpc>
              <a:spcBef>
                <a:spcPts val="600"/>
              </a:spcBef>
              <a:spcAft>
                <a:spcPts val="600"/>
              </a:spcAft>
              <a:buFont typeface="Wingdings" panose="05000000000000000000" pitchFamily="2" charset="2"/>
              <a:buChar char="p"/>
            </a:pP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深度学习</a:t>
            </a:r>
            <a:endParaRPr lang="en-US" altLang="zh-CN" sz="2400" dirty="0">
              <a:latin typeface="Times New Roman" panose="02020603050405020304" pitchFamily="18" charset="0"/>
              <a:ea typeface="黑体" panose="02010609060101010101" pitchFamily="49" charset="-122"/>
              <a:cs typeface="Times New Roman" panose="02020603050405020304" pitchFamily="18" charset="0"/>
            </a:endParaRPr>
          </a:p>
          <a:p>
            <a:pPr lvl="1">
              <a:lnSpc>
                <a:spcPct val="120000"/>
              </a:lnSpc>
              <a:spcBef>
                <a:spcPts val="0"/>
              </a:spcBef>
              <a:spcAft>
                <a:spcPts val="600"/>
              </a:spcAft>
              <a:buFont typeface="Wingdings" panose="05000000000000000000" pitchFamily="2" charset="2"/>
              <a:buChar char="ü"/>
            </a:pPr>
            <a:r>
              <a:rPr lang="zh-CN" altLang="en-US" sz="2000" dirty="0">
                <a:latin typeface="+mj-ea"/>
                <a:ea typeface="+mj-ea"/>
                <a:cs typeface="Times New Roman" panose="02020603050405020304" pitchFamily="18" charset="0"/>
              </a:rPr>
              <a:t>是机器学习的子领域，是对多层表示和抽象的学习，通过多层表示来对数据之间的复杂关系进行建模。</a:t>
            </a:r>
            <a:endParaRPr lang="en-US" altLang="zh-CN" sz="2000" dirty="0">
              <a:latin typeface="+mj-ea"/>
              <a:ea typeface="+mj-ea"/>
              <a:cs typeface="Times New Roman" panose="02020603050405020304" pitchFamily="18" charset="0"/>
            </a:endParaRPr>
          </a:p>
          <a:p>
            <a:pPr lvl="1">
              <a:lnSpc>
                <a:spcPct val="120000"/>
              </a:lnSpc>
              <a:spcBef>
                <a:spcPts val="0"/>
              </a:spcBef>
              <a:spcAft>
                <a:spcPts val="600"/>
              </a:spcAft>
              <a:buFont typeface="Wingdings" panose="05000000000000000000" pitchFamily="2" charset="2"/>
              <a:buChar char="ü"/>
            </a:pPr>
            <a:r>
              <a:rPr lang="zh-CN" altLang="en-US" sz="2000" dirty="0">
                <a:latin typeface="+mj-ea"/>
                <a:ea typeface="+mj-ea"/>
                <a:cs typeface="Times New Roman" panose="02020603050405020304" pitchFamily="18" charset="0"/>
              </a:rPr>
              <a:t>它比传统的浅层模型拥有更多层的非线性变换，在表达和建模能力上更加强大，</a:t>
            </a:r>
            <a:endParaRPr lang="en-US" altLang="zh-CN" sz="2000" dirty="0">
              <a:latin typeface="+mj-ea"/>
              <a:ea typeface="+mj-ea"/>
              <a:cs typeface="Times New Roman" panose="02020603050405020304" pitchFamily="18" charset="0"/>
            </a:endParaRPr>
          </a:p>
          <a:p>
            <a:pPr lvl="1">
              <a:lnSpc>
                <a:spcPct val="120000"/>
              </a:lnSpc>
              <a:spcBef>
                <a:spcPts val="0"/>
              </a:spcBef>
              <a:spcAft>
                <a:spcPts val="600"/>
              </a:spcAft>
              <a:buFont typeface="Wingdings" panose="05000000000000000000" pitchFamily="2" charset="2"/>
              <a:buChar char="ü"/>
            </a:pPr>
            <a:r>
              <a:rPr lang="zh-CN" altLang="en-US" sz="2000" dirty="0">
                <a:latin typeface="+mj-ea"/>
                <a:ea typeface="+mj-ea"/>
                <a:cs typeface="Times New Roman" panose="02020603050405020304" pitchFamily="18" charset="0"/>
              </a:rPr>
              <a:t>在语音这种复杂信号的处理上更具优势</a:t>
            </a:r>
            <a:endParaRPr lang="en-US" altLang="zh-CN" sz="2000" dirty="0">
              <a:latin typeface="+mj-ea"/>
              <a:ea typeface="+mj-ea"/>
              <a:cs typeface="Times New Roman" panose="02020603050405020304" pitchFamily="18" charset="0"/>
            </a:endParaRPr>
          </a:p>
          <a:p>
            <a:pPr lvl="1">
              <a:lnSpc>
                <a:spcPct val="120000"/>
              </a:lnSpc>
              <a:spcBef>
                <a:spcPts val="0"/>
              </a:spcBef>
              <a:spcAft>
                <a:spcPts val="600"/>
              </a:spcAft>
              <a:buFont typeface="Wingdings" panose="05000000000000000000" pitchFamily="2" charset="2"/>
              <a:buChar char="ü"/>
            </a:pPr>
            <a:r>
              <a:rPr lang="zh-CN" altLang="en-US" sz="2000" dirty="0">
                <a:latin typeface="+mj-ea"/>
                <a:ea typeface="+mj-ea"/>
                <a:cs typeface="Times New Roman" panose="02020603050405020304" pitchFamily="18" charset="0"/>
              </a:rPr>
              <a:t>深度模型可以在海量数据上建模</a:t>
            </a:r>
            <a:endParaRPr lang="en-US" altLang="zh-CN" sz="2000" dirty="0">
              <a:latin typeface="+mj-ea"/>
              <a:ea typeface="+mj-ea"/>
              <a:cs typeface="Times New Roman" panose="02020603050405020304" pitchFamily="18" charset="0"/>
            </a:endParaRPr>
          </a:p>
          <a:p>
            <a:pPr marL="342900" lvl="1" indent="-342900">
              <a:lnSpc>
                <a:spcPct val="150000"/>
              </a:lnSpc>
              <a:spcBef>
                <a:spcPts val="600"/>
              </a:spcBef>
              <a:spcAft>
                <a:spcPts val="600"/>
              </a:spcAft>
              <a:buFont typeface="Wingdings" panose="05000000000000000000" pitchFamily="2" charset="2"/>
              <a:buChar char="p"/>
            </a:pP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2010</a:t>
            </a:r>
            <a:r>
              <a:rPr lang="zh-CN" altLang="zh-CN" sz="2400" dirty="0">
                <a:latin typeface="Times New Roman" panose="02020603050405020304" pitchFamily="18" charset="0"/>
                <a:ea typeface="黑体" panose="02010609060101010101" pitchFamily="49" charset="-122"/>
                <a:cs typeface="Times New Roman" panose="02020603050405020304" pitchFamily="18" charset="0"/>
              </a:rPr>
              <a:t>年，深度学习开始对语音识别领域产生重要的影响，其识别错误率显著下降</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a:t>
            </a: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是</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DNN</a:t>
            </a: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在工业界的第一个成功应用</a:t>
            </a:r>
            <a:endParaRPr lang="en-US" altLang="zh-CN" sz="2400"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4" name="矩形 3"/>
          <p:cNvSpPr/>
          <p:nvPr/>
        </p:nvSpPr>
        <p:spPr>
          <a:xfrm>
            <a:off x="899592" y="5877272"/>
            <a:ext cx="7452828" cy="584775"/>
          </a:xfrm>
          <a:prstGeom prst="rect">
            <a:avLst/>
          </a:prstGeom>
        </p:spPr>
        <p:txBody>
          <a:bodyPr wrap="square">
            <a:spAutoFit/>
          </a:bodyPr>
          <a:lstStyle/>
          <a:p>
            <a:r>
              <a:rPr lang="en-US" altLang="zh-CN" sz="1600" dirty="0">
                <a:solidFill>
                  <a:srgbClr val="0070C0"/>
                </a:solidFill>
                <a:latin typeface="Times New Roman" panose="02020603050405020304" pitchFamily="18" charset="0"/>
                <a:ea typeface="Microsoft YaHei" panose="020B0503020204020204" pitchFamily="34" charset="-122"/>
                <a:cs typeface="Times New Roman" panose="02020603050405020304" pitchFamily="18" charset="0"/>
              </a:rPr>
              <a:t>Dahl G E , Yu D , Deng L , et al. Large vocabulary continuous speech recognition with context-dependent DBN-HMMS, ICASSP 2011</a:t>
            </a:r>
            <a:endParaRPr lang="zh-CN" altLang="en-US" sz="1600" dirty="0">
              <a:solidFill>
                <a:srgbClr val="0070C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327350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标题 1"/>
          <p:cNvSpPr>
            <a:spLocks noGrp="1"/>
          </p:cNvSpPr>
          <p:nvPr>
            <p:ph type="title"/>
          </p:nvPr>
        </p:nvSpPr>
        <p:spPr/>
        <p:txBody>
          <a:bodyPr/>
          <a:lstStyle/>
          <a:p>
            <a:r>
              <a:rPr lang="zh-CN" altLang="en-US" dirty="0"/>
              <a:t>深度学习</a:t>
            </a:r>
          </a:p>
        </p:txBody>
      </p:sp>
      <p:sp>
        <p:nvSpPr>
          <p:cNvPr id="324611" name="内容占位符 2"/>
          <p:cNvSpPr>
            <a:spLocks noGrp="1"/>
          </p:cNvSpPr>
          <p:nvPr>
            <p:ph idx="1"/>
          </p:nvPr>
        </p:nvSpPr>
        <p:spPr>
          <a:xfrm>
            <a:off x="457200" y="1341438"/>
            <a:ext cx="8229600" cy="5256212"/>
          </a:xfrm>
        </p:spPr>
        <p:txBody>
          <a:bodyPr/>
          <a:lstStyle/>
          <a:p>
            <a:pPr>
              <a:lnSpc>
                <a:spcPct val="150000"/>
              </a:lnSpc>
              <a:spcBef>
                <a:spcPts val="400"/>
              </a:spcBef>
              <a:spcAft>
                <a:spcPts val="400"/>
              </a:spcAft>
              <a:buFont typeface="Wingdings" panose="05000000000000000000" pitchFamily="2" charset="2"/>
              <a:buChar char="p"/>
            </a:pP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DNN</a:t>
            </a: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的结构</a:t>
            </a:r>
            <a:endParaRPr lang="en-US" altLang="zh-CN" sz="2200" dirty="0">
              <a:latin typeface="Times New Roman" panose="02020603050405020304" pitchFamily="18" charset="0"/>
              <a:ea typeface="+mj-ea"/>
              <a:cs typeface="Times New Roman" panose="02020603050405020304" pitchFamily="18" charset="0"/>
            </a:endParaRPr>
          </a:p>
        </p:txBody>
      </p:sp>
      <p:graphicFrame>
        <p:nvGraphicFramePr>
          <p:cNvPr id="9" name="对象 4"/>
          <p:cNvGraphicFramePr>
            <a:graphicFrameLocks noChangeAspect="1"/>
          </p:cNvGraphicFramePr>
          <p:nvPr>
            <p:extLst/>
          </p:nvPr>
        </p:nvGraphicFramePr>
        <p:xfrm>
          <a:off x="4861091" y="3068960"/>
          <a:ext cx="3860800" cy="457200"/>
        </p:xfrm>
        <a:graphic>
          <a:graphicData uri="http://schemas.openxmlformats.org/presentationml/2006/ole">
            <mc:AlternateContent xmlns:mc="http://schemas.openxmlformats.org/markup-compatibility/2006">
              <mc:Choice xmlns:v="urn:schemas-microsoft-com:vml" Requires="v">
                <p:oleObj spid="_x0000_s131156" r:id="rId3" imgW="1930400" imgH="228600" progId="Equation.3">
                  <p:embed/>
                </p:oleObj>
              </mc:Choice>
              <mc:Fallback>
                <p:oleObj r:id="rId3" imgW="1930400" imgH="2286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61091" y="3068960"/>
                        <a:ext cx="3860800" cy="457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 name="对象 8"/>
          <p:cNvGraphicFramePr>
            <a:graphicFrameLocks noChangeAspect="1"/>
          </p:cNvGraphicFramePr>
          <p:nvPr>
            <p:extLst/>
          </p:nvPr>
        </p:nvGraphicFramePr>
        <p:xfrm>
          <a:off x="4861091" y="4503147"/>
          <a:ext cx="2768600" cy="457200"/>
        </p:xfrm>
        <a:graphic>
          <a:graphicData uri="http://schemas.openxmlformats.org/presentationml/2006/ole">
            <mc:AlternateContent xmlns:mc="http://schemas.openxmlformats.org/markup-compatibility/2006">
              <mc:Choice xmlns:v="urn:schemas-microsoft-com:vml" Requires="v">
                <p:oleObj spid="_x0000_s131157" r:id="rId5" imgW="1384300" imgH="228600" progId="Equation.3">
                  <p:embed/>
                </p:oleObj>
              </mc:Choice>
              <mc:Fallback>
                <p:oleObj r:id="rId5" imgW="1384300" imgH="2286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61091" y="4503147"/>
                        <a:ext cx="2768600" cy="457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3" name="组合 2">
            <a:extLst>
              <a:ext uri="{FF2B5EF4-FFF2-40B4-BE49-F238E27FC236}">
                <a16:creationId xmlns="" xmlns:a16="http://schemas.microsoft.com/office/drawing/2014/main" id="{89DD19D8-72F7-4390-92B3-2C0B0DAC52B9}"/>
              </a:ext>
            </a:extLst>
          </p:cNvPr>
          <p:cNvGrpSpPr/>
          <p:nvPr/>
        </p:nvGrpSpPr>
        <p:grpSpPr>
          <a:xfrm>
            <a:off x="1043608" y="2406189"/>
            <a:ext cx="3386138" cy="3327067"/>
            <a:chOff x="1043608" y="2406189"/>
            <a:chExt cx="3386138" cy="3327067"/>
          </a:xfrm>
        </p:grpSpPr>
        <p:pic>
          <p:nvPicPr>
            <p:cNvPr id="8" name="图片 7"/>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1043608" y="2406189"/>
              <a:ext cx="3386138" cy="3267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a:extLst>
                <a:ext uri="{FF2B5EF4-FFF2-40B4-BE49-F238E27FC236}">
                  <a16:creationId xmlns="" xmlns:a16="http://schemas.microsoft.com/office/drawing/2014/main" id="{148255B2-4CFA-4D4A-9052-2AD3A7E458CF}"/>
                </a:ext>
              </a:extLst>
            </p:cNvPr>
            <p:cNvSpPr/>
            <p:nvPr/>
          </p:nvSpPr>
          <p:spPr bwMode="auto">
            <a:xfrm>
              <a:off x="2339752" y="5516562"/>
              <a:ext cx="1152128" cy="216694"/>
            </a:xfrm>
            <a:prstGeom prst="rect">
              <a:avLst/>
            </a:prstGeom>
            <a:solidFill>
              <a:schemeClr val="bg1"/>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pitchFamily="34" charset="0"/>
                <a:ea typeface="宋体" pitchFamily="2" charset="-122"/>
              </a:endParaRPr>
            </a:p>
          </p:txBody>
        </p:sp>
      </p:grpSp>
    </p:spTree>
    <p:extLst>
      <p:ext uri="{BB962C8B-B14F-4D97-AF65-F5344CB8AC3E}">
        <p14:creationId xmlns:p14="http://schemas.microsoft.com/office/powerpoint/2010/main" val="252570925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标题 1"/>
          <p:cNvSpPr>
            <a:spLocks noGrp="1"/>
          </p:cNvSpPr>
          <p:nvPr>
            <p:ph type="title"/>
          </p:nvPr>
        </p:nvSpPr>
        <p:spPr/>
        <p:txBody>
          <a:bodyPr/>
          <a:lstStyle/>
          <a:p>
            <a:r>
              <a:rPr lang="zh-CN" altLang="en-US" dirty="0"/>
              <a:t>深度学习</a:t>
            </a:r>
          </a:p>
        </p:txBody>
      </p:sp>
      <p:sp>
        <p:nvSpPr>
          <p:cNvPr id="324611" name="内容占位符 2"/>
          <p:cNvSpPr>
            <a:spLocks noGrp="1"/>
          </p:cNvSpPr>
          <p:nvPr>
            <p:ph idx="1"/>
          </p:nvPr>
        </p:nvSpPr>
        <p:spPr>
          <a:xfrm>
            <a:off x="457200" y="1341438"/>
            <a:ext cx="8229600" cy="5256212"/>
          </a:xfrm>
        </p:spPr>
        <p:txBody>
          <a:bodyPr/>
          <a:lstStyle/>
          <a:p>
            <a:pPr>
              <a:lnSpc>
                <a:spcPct val="150000"/>
              </a:lnSpc>
              <a:spcBef>
                <a:spcPts val="400"/>
              </a:spcBef>
              <a:spcAft>
                <a:spcPts val="400"/>
              </a:spcAft>
              <a:buFont typeface="Wingdings" panose="05000000000000000000" pitchFamily="2" charset="2"/>
              <a:buChar char="p"/>
            </a:pP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DNN</a:t>
            </a: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的结构</a:t>
            </a:r>
            <a:endParaRPr lang="en-US" altLang="zh-CN" sz="2200" dirty="0">
              <a:latin typeface="Times New Roman" panose="02020603050405020304" pitchFamily="18" charset="0"/>
              <a:ea typeface="+mj-ea"/>
              <a:cs typeface="Times New Roman" panose="02020603050405020304" pitchFamily="18" charset="0"/>
            </a:endParaRPr>
          </a:p>
          <a:p>
            <a:pPr lvl="1">
              <a:lnSpc>
                <a:spcPct val="150000"/>
              </a:lnSpc>
              <a:spcBef>
                <a:spcPts val="400"/>
              </a:spcBef>
              <a:spcAft>
                <a:spcPts val="400"/>
              </a:spcAft>
              <a:buFont typeface="Wingdings" panose="05000000000000000000" pitchFamily="2" charset="2"/>
              <a:buChar char="ü"/>
            </a:pPr>
            <a:r>
              <a:rPr lang="zh-CN" altLang="en-US" sz="2200" dirty="0">
                <a:latin typeface="Times New Roman" panose="02020603050405020304" pitchFamily="18" charset="0"/>
                <a:ea typeface="+mj-ea"/>
                <a:cs typeface="Times New Roman" panose="02020603050405020304" pitchFamily="18" charset="0"/>
              </a:rPr>
              <a:t>激活函数：</a:t>
            </a:r>
            <a:r>
              <a:rPr lang="en-US" altLang="zh-CN" sz="2200" dirty="0">
                <a:solidFill>
                  <a:srgbClr val="0070C0"/>
                </a:solidFill>
                <a:latin typeface="Times New Roman" panose="02020603050405020304" pitchFamily="18" charset="0"/>
                <a:ea typeface="+mj-ea"/>
                <a:cs typeface="Times New Roman" panose="02020603050405020304" pitchFamily="18" charset="0"/>
              </a:rPr>
              <a:t>sigmoid</a:t>
            </a:r>
            <a:r>
              <a:rPr lang="en-US" altLang="zh-CN" sz="2200" dirty="0">
                <a:latin typeface="Times New Roman" panose="02020603050405020304" pitchFamily="18" charset="0"/>
                <a:ea typeface="+mj-ea"/>
                <a:cs typeface="Times New Roman" panose="02020603050405020304" pitchFamily="18" charset="0"/>
              </a:rPr>
              <a:t>   or   </a:t>
            </a:r>
            <a:r>
              <a:rPr lang="en-US" altLang="zh-CN" sz="2200" dirty="0">
                <a:solidFill>
                  <a:srgbClr val="0070C0"/>
                </a:solidFill>
                <a:latin typeface="Times New Roman" panose="02020603050405020304" pitchFamily="18" charset="0"/>
                <a:ea typeface="+mj-ea"/>
                <a:cs typeface="Times New Roman" panose="02020603050405020304" pitchFamily="18" charset="0"/>
              </a:rPr>
              <a:t>ReLU</a:t>
            </a:r>
          </a:p>
          <a:p>
            <a:pPr marL="457200" lvl="1" indent="0">
              <a:lnSpc>
                <a:spcPct val="150000"/>
              </a:lnSpc>
              <a:spcBef>
                <a:spcPts val="400"/>
              </a:spcBef>
              <a:spcAft>
                <a:spcPts val="400"/>
              </a:spcAft>
              <a:buNone/>
            </a:pPr>
            <a:endParaRPr lang="en-US" altLang="zh-CN" sz="2200" dirty="0">
              <a:solidFill>
                <a:srgbClr val="0070C0"/>
              </a:solidFill>
              <a:latin typeface="Times New Roman" panose="02020603050405020304" pitchFamily="18" charset="0"/>
              <a:ea typeface="+mj-ea"/>
              <a:cs typeface="Times New Roman" panose="02020603050405020304" pitchFamily="18" charset="0"/>
            </a:endParaRPr>
          </a:p>
          <a:p>
            <a:pPr lvl="1">
              <a:lnSpc>
                <a:spcPct val="150000"/>
              </a:lnSpc>
              <a:spcBef>
                <a:spcPts val="400"/>
              </a:spcBef>
              <a:spcAft>
                <a:spcPts val="400"/>
              </a:spcAft>
              <a:buFont typeface="Wingdings" panose="05000000000000000000" pitchFamily="2" charset="2"/>
              <a:buChar char="ü"/>
            </a:pPr>
            <a:endParaRPr lang="en-US" altLang="zh-CN" sz="2200" dirty="0">
              <a:solidFill>
                <a:srgbClr val="0070C0"/>
              </a:solidFill>
              <a:latin typeface="Times New Roman" panose="02020603050405020304" pitchFamily="18" charset="0"/>
              <a:ea typeface="+mj-ea"/>
              <a:cs typeface="Times New Roman" panose="02020603050405020304" pitchFamily="18" charset="0"/>
            </a:endParaRPr>
          </a:p>
          <a:p>
            <a:pPr lvl="1">
              <a:lnSpc>
                <a:spcPct val="150000"/>
              </a:lnSpc>
              <a:spcBef>
                <a:spcPts val="400"/>
              </a:spcBef>
              <a:spcAft>
                <a:spcPts val="400"/>
              </a:spcAft>
              <a:buFont typeface="Wingdings" panose="05000000000000000000" pitchFamily="2" charset="2"/>
              <a:buChar char="ü"/>
            </a:pPr>
            <a:r>
              <a:rPr lang="zh-CN" altLang="en-US" sz="2200" dirty="0">
                <a:latin typeface="Times New Roman" panose="02020603050405020304" pitchFamily="18" charset="0"/>
                <a:ea typeface="+mj-ea"/>
                <a:cs typeface="Times New Roman" panose="02020603050405020304" pitchFamily="18" charset="0"/>
              </a:rPr>
              <a:t>输出层：</a:t>
            </a:r>
            <a:r>
              <a:rPr lang="en-US" altLang="zh-CN" sz="2200" dirty="0" err="1">
                <a:solidFill>
                  <a:srgbClr val="0070C0"/>
                </a:solidFill>
                <a:latin typeface="Times New Roman" panose="02020603050405020304" pitchFamily="18" charset="0"/>
                <a:ea typeface="+mj-ea"/>
                <a:cs typeface="Times New Roman" panose="02020603050405020304" pitchFamily="18" charset="0"/>
              </a:rPr>
              <a:t>softmax</a:t>
            </a:r>
            <a:endParaRPr lang="en-US" altLang="zh-CN" sz="2200" dirty="0">
              <a:solidFill>
                <a:srgbClr val="0070C0"/>
              </a:solidFill>
              <a:latin typeface="Times New Roman" panose="02020603050405020304" pitchFamily="18" charset="0"/>
              <a:ea typeface="+mj-ea"/>
              <a:cs typeface="Times New Roman" panose="02020603050405020304" pitchFamily="18" charset="0"/>
            </a:endParaRPr>
          </a:p>
          <a:p>
            <a:pPr lvl="1">
              <a:lnSpc>
                <a:spcPct val="150000"/>
              </a:lnSpc>
              <a:spcBef>
                <a:spcPts val="400"/>
              </a:spcBef>
              <a:spcAft>
                <a:spcPts val="400"/>
              </a:spcAft>
              <a:buFont typeface="Wingdings" panose="05000000000000000000" pitchFamily="2" charset="2"/>
              <a:buChar char="ü"/>
            </a:pPr>
            <a:endParaRPr lang="en-US" altLang="zh-CN" sz="2200" dirty="0">
              <a:solidFill>
                <a:srgbClr val="0070C0"/>
              </a:solidFill>
              <a:latin typeface="Times New Roman" panose="02020603050405020304" pitchFamily="18" charset="0"/>
              <a:ea typeface="+mj-ea"/>
              <a:cs typeface="Times New Roman" panose="02020603050405020304" pitchFamily="18" charset="0"/>
            </a:endParaRPr>
          </a:p>
          <a:p>
            <a:pPr lvl="1">
              <a:lnSpc>
                <a:spcPct val="150000"/>
              </a:lnSpc>
              <a:spcBef>
                <a:spcPts val="400"/>
              </a:spcBef>
              <a:spcAft>
                <a:spcPts val="400"/>
              </a:spcAft>
              <a:buFont typeface="Wingdings" panose="05000000000000000000" pitchFamily="2" charset="2"/>
              <a:buChar char="ü"/>
            </a:pPr>
            <a:r>
              <a:rPr lang="zh-CN" altLang="en-US" sz="2200" dirty="0">
                <a:latin typeface="Times New Roman" panose="02020603050405020304" pitchFamily="18" charset="0"/>
                <a:ea typeface="+mj-ea"/>
                <a:cs typeface="Times New Roman" panose="02020603050405020304" pitchFamily="18" charset="0"/>
              </a:rPr>
              <a:t>目标函数：</a:t>
            </a:r>
            <a:r>
              <a:rPr lang="zh-CN" altLang="en-US" sz="2200" dirty="0">
                <a:solidFill>
                  <a:srgbClr val="0070C0"/>
                </a:solidFill>
                <a:latin typeface="Times New Roman" panose="02020603050405020304" pitchFamily="18" charset="0"/>
                <a:ea typeface="+mj-ea"/>
                <a:cs typeface="Times New Roman" panose="02020603050405020304" pitchFamily="18" charset="0"/>
              </a:rPr>
              <a:t> </a:t>
            </a:r>
            <a:r>
              <a:rPr lang="en-US" altLang="zh-CN" sz="2200" dirty="0">
                <a:solidFill>
                  <a:srgbClr val="0070C0"/>
                </a:solidFill>
                <a:latin typeface="Times New Roman" panose="02020603050405020304" pitchFamily="18" charset="0"/>
                <a:ea typeface="+mj-ea"/>
                <a:cs typeface="Times New Roman" panose="02020603050405020304" pitchFamily="18" charset="0"/>
              </a:rPr>
              <a:t>CE  or  </a:t>
            </a:r>
            <a:r>
              <a:rPr lang="en-US" altLang="zh-CN" sz="2200" dirty="0">
                <a:latin typeface="Times New Roman" panose="02020603050405020304" pitchFamily="18" charset="0"/>
                <a:ea typeface="+mj-ea"/>
                <a:cs typeface="Times New Roman" panose="02020603050405020304" pitchFamily="18" charset="0"/>
              </a:rPr>
              <a:t>MSE</a:t>
            </a:r>
          </a:p>
        </p:txBody>
      </p:sp>
      <p:graphicFrame>
        <p:nvGraphicFramePr>
          <p:cNvPr id="4" name="对象 3"/>
          <p:cNvGraphicFramePr>
            <a:graphicFrameLocks noChangeAspect="1"/>
          </p:cNvGraphicFramePr>
          <p:nvPr>
            <p:extLst/>
          </p:nvPr>
        </p:nvGraphicFramePr>
        <p:xfrm>
          <a:off x="1794328" y="2708920"/>
          <a:ext cx="1803400" cy="787400"/>
        </p:xfrm>
        <a:graphic>
          <a:graphicData uri="http://schemas.openxmlformats.org/presentationml/2006/ole">
            <mc:AlternateContent xmlns:mc="http://schemas.openxmlformats.org/markup-compatibility/2006">
              <mc:Choice xmlns:v="urn:schemas-microsoft-com:vml" Requires="v">
                <p:oleObj spid="_x0000_s132250" r:id="rId3" imgW="901309" imgH="393529" progId="Equation.3">
                  <p:embed/>
                </p:oleObj>
              </mc:Choice>
              <mc:Fallback>
                <p:oleObj r:id="rId3" imgW="901309" imgH="393529"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94328" y="2708920"/>
                        <a:ext cx="1803400" cy="787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 name="对象 4"/>
          <p:cNvGraphicFramePr>
            <a:graphicFrameLocks noChangeAspect="1"/>
          </p:cNvGraphicFramePr>
          <p:nvPr>
            <p:extLst/>
          </p:nvPr>
        </p:nvGraphicFramePr>
        <p:xfrm>
          <a:off x="4716016" y="2899420"/>
          <a:ext cx="2132012" cy="406400"/>
        </p:xfrm>
        <a:graphic>
          <a:graphicData uri="http://schemas.openxmlformats.org/presentationml/2006/ole">
            <mc:AlternateContent xmlns:mc="http://schemas.openxmlformats.org/markup-compatibility/2006">
              <mc:Choice xmlns:v="urn:schemas-microsoft-com:vml" Requires="v">
                <p:oleObj spid="_x0000_s132251" r:id="rId5" imgW="1066337" imgH="203112" progId="Equation.3">
                  <p:embed/>
                </p:oleObj>
              </mc:Choice>
              <mc:Fallback>
                <p:oleObj r:id="rId5" imgW="1066337" imgH="203112"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16016" y="2899420"/>
                        <a:ext cx="2132012" cy="406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 name="对象 5"/>
          <p:cNvGraphicFramePr>
            <a:graphicFrameLocks noChangeAspect="1"/>
          </p:cNvGraphicFramePr>
          <p:nvPr>
            <p:extLst/>
          </p:nvPr>
        </p:nvGraphicFramePr>
        <p:xfrm>
          <a:off x="3419872" y="4001007"/>
          <a:ext cx="3683000" cy="1295400"/>
        </p:xfrm>
        <a:graphic>
          <a:graphicData uri="http://schemas.openxmlformats.org/presentationml/2006/ole">
            <mc:AlternateContent xmlns:mc="http://schemas.openxmlformats.org/markup-compatibility/2006">
              <mc:Choice xmlns:v="urn:schemas-microsoft-com:vml" Requires="v">
                <p:oleObj spid="_x0000_s132252" r:id="rId7" imgW="1841500" imgH="647700" progId="Equation.3">
                  <p:embed/>
                </p:oleObj>
              </mc:Choice>
              <mc:Fallback>
                <p:oleObj r:id="rId7" imgW="1841500" imgH="6477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419872" y="4001007"/>
                        <a:ext cx="3683000" cy="1295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 name="对象 6"/>
          <p:cNvGraphicFramePr>
            <a:graphicFrameLocks noChangeAspect="1"/>
          </p:cNvGraphicFramePr>
          <p:nvPr>
            <p:extLst/>
          </p:nvPr>
        </p:nvGraphicFramePr>
        <p:xfrm>
          <a:off x="3491880" y="5963733"/>
          <a:ext cx="2844800" cy="584200"/>
        </p:xfrm>
        <a:graphic>
          <a:graphicData uri="http://schemas.openxmlformats.org/presentationml/2006/ole">
            <mc:AlternateContent xmlns:mc="http://schemas.openxmlformats.org/markup-compatibility/2006">
              <mc:Choice xmlns:v="urn:schemas-microsoft-com:vml" Requires="v">
                <p:oleObj spid="_x0000_s132253" r:id="rId9" imgW="1422400" imgH="292100" progId="Equation.3">
                  <p:embed/>
                </p:oleObj>
              </mc:Choice>
              <mc:Fallback>
                <p:oleObj r:id="rId9" imgW="1422400" imgH="2921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491880" y="5963733"/>
                        <a:ext cx="2844800" cy="584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746950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24611">
                                            <p:txEl>
                                              <p:pRg st="0" end="0"/>
                                            </p:txEl>
                                          </p:spTgt>
                                        </p:tgtEl>
                                        <p:attrNameLst>
                                          <p:attrName>style.visibility</p:attrName>
                                        </p:attrNameLst>
                                      </p:cBhvr>
                                      <p:to>
                                        <p:strVal val="visible"/>
                                      </p:to>
                                    </p:set>
                                    <p:animEffect transition="in" filter="wipe(up)">
                                      <p:cBhvr>
                                        <p:cTn id="7" dur="500"/>
                                        <p:tgtEl>
                                          <p:spTgt spid="3246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324611">
                                            <p:txEl>
                                              <p:pRg st="1" end="1"/>
                                            </p:txEl>
                                          </p:spTgt>
                                        </p:tgtEl>
                                        <p:attrNameLst>
                                          <p:attrName>style.visibility</p:attrName>
                                        </p:attrNameLst>
                                      </p:cBhvr>
                                      <p:to>
                                        <p:strVal val="visible"/>
                                      </p:to>
                                    </p:set>
                                    <p:animEffect transition="in" filter="wipe(up)">
                                      <p:cBhvr>
                                        <p:cTn id="12" dur="500"/>
                                        <p:tgtEl>
                                          <p:spTgt spid="32461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up)">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wipe(up)">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324611">
                                            <p:txEl>
                                              <p:pRg st="4" end="4"/>
                                            </p:txEl>
                                          </p:spTgt>
                                        </p:tgtEl>
                                        <p:attrNameLst>
                                          <p:attrName>style.visibility</p:attrName>
                                        </p:attrNameLst>
                                      </p:cBhvr>
                                      <p:to>
                                        <p:strVal val="visible"/>
                                      </p:to>
                                    </p:set>
                                    <p:animEffect transition="in" filter="wipe(up)">
                                      <p:cBhvr>
                                        <p:cTn id="27" dur="500"/>
                                        <p:tgtEl>
                                          <p:spTgt spid="324611">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wipe(up)">
                                      <p:cBhvr>
                                        <p:cTn id="32" dur="500"/>
                                        <p:tgtEl>
                                          <p:spTgt spid="6"/>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nodeType="clickEffect">
                                  <p:stCondLst>
                                    <p:cond delay="0"/>
                                  </p:stCondLst>
                                  <p:childTnLst>
                                    <p:set>
                                      <p:cBhvr>
                                        <p:cTn id="36" dur="1" fill="hold">
                                          <p:stCondLst>
                                            <p:cond delay="0"/>
                                          </p:stCondLst>
                                        </p:cTn>
                                        <p:tgtEl>
                                          <p:spTgt spid="324611">
                                            <p:txEl>
                                              <p:pRg st="6" end="6"/>
                                            </p:txEl>
                                          </p:spTgt>
                                        </p:tgtEl>
                                        <p:attrNameLst>
                                          <p:attrName>style.visibility</p:attrName>
                                        </p:attrNameLst>
                                      </p:cBhvr>
                                      <p:to>
                                        <p:strVal val="visible"/>
                                      </p:to>
                                    </p:set>
                                    <p:animEffect transition="in" filter="wipe(up)">
                                      <p:cBhvr>
                                        <p:cTn id="37" dur="500"/>
                                        <p:tgtEl>
                                          <p:spTgt spid="324611">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nodeType="clickEffect">
                                  <p:stCondLst>
                                    <p:cond delay="0"/>
                                  </p:stCondLst>
                                  <p:childTnLst>
                                    <p:set>
                                      <p:cBhvr>
                                        <p:cTn id="41" dur="1" fill="hold">
                                          <p:stCondLst>
                                            <p:cond delay="0"/>
                                          </p:stCondLst>
                                        </p:cTn>
                                        <p:tgtEl>
                                          <p:spTgt spid="7"/>
                                        </p:tgtEl>
                                        <p:attrNameLst>
                                          <p:attrName>style.visibility</p:attrName>
                                        </p:attrNameLst>
                                      </p:cBhvr>
                                      <p:to>
                                        <p:strVal val="visible"/>
                                      </p:to>
                                    </p:set>
                                    <p:animEffect transition="in" filter="wipe(up)">
                                      <p:cBhvr>
                                        <p:cTn id="4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标题 1"/>
          <p:cNvSpPr>
            <a:spLocks noGrp="1"/>
          </p:cNvSpPr>
          <p:nvPr>
            <p:ph type="title"/>
          </p:nvPr>
        </p:nvSpPr>
        <p:spPr/>
        <p:txBody>
          <a:bodyPr/>
          <a:lstStyle/>
          <a:p>
            <a:r>
              <a:rPr lang="zh-CN" altLang="en-US" dirty="0"/>
              <a:t>基于深度学习的语音识别技术</a:t>
            </a:r>
          </a:p>
        </p:txBody>
      </p:sp>
      <p:sp>
        <p:nvSpPr>
          <p:cNvPr id="324611" name="内容占位符 2"/>
          <p:cNvSpPr>
            <a:spLocks noGrp="1"/>
          </p:cNvSpPr>
          <p:nvPr>
            <p:ph idx="1"/>
          </p:nvPr>
        </p:nvSpPr>
        <p:spPr>
          <a:xfrm>
            <a:off x="457200" y="1341438"/>
            <a:ext cx="8229600" cy="5256212"/>
          </a:xfrm>
        </p:spPr>
        <p:txBody>
          <a:bodyPr/>
          <a:lstStyle/>
          <a:p>
            <a:pPr marL="457200" lvl="1" indent="0">
              <a:lnSpc>
                <a:spcPct val="120000"/>
              </a:lnSpc>
              <a:spcBef>
                <a:spcPts val="0"/>
              </a:spcBef>
              <a:spcAft>
                <a:spcPts val="600"/>
              </a:spcAft>
              <a:buNone/>
            </a:pPr>
            <a:endParaRPr lang="en-US" altLang="zh-CN" sz="2000" dirty="0">
              <a:latin typeface="+mj-ea"/>
              <a:ea typeface="+mj-ea"/>
              <a:cs typeface="Times New Roman" panose="02020603050405020304" pitchFamily="18" charset="0"/>
            </a:endParaRPr>
          </a:p>
          <a:p>
            <a:pPr>
              <a:lnSpc>
                <a:spcPct val="150000"/>
              </a:lnSpc>
              <a:spcBef>
                <a:spcPts val="600"/>
              </a:spcBef>
              <a:spcAft>
                <a:spcPts val="600"/>
              </a:spcAft>
              <a:buFont typeface="Wingdings" panose="05000000000000000000" pitchFamily="2" charset="2"/>
              <a:buChar char="p"/>
            </a:pP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基于深度学习的语音识别技术</a:t>
            </a:r>
            <a:endParaRPr lang="en-US" altLang="zh-CN" sz="2400" dirty="0">
              <a:latin typeface="Times New Roman" panose="02020603050405020304" pitchFamily="18" charset="0"/>
              <a:ea typeface="黑体" panose="02010609060101010101" pitchFamily="49" charset="-122"/>
              <a:cs typeface="Times New Roman" panose="02020603050405020304" pitchFamily="18" charset="0"/>
            </a:endParaRPr>
          </a:p>
          <a:p>
            <a:pPr lvl="1">
              <a:lnSpc>
                <a:spcPct val="150000"/>
              </a:lnSpc>
              <a:spcBef>
                <a:spcPts val="600"/>
              </a:spcBef>
              <a:spcAft>
                <a:spcPts val="600"/>
              </a:spcAft>
              <a:buFont typeface="Wingdings" panose="05000000000000000000" pitchFamily="2" charset="2"/>
              <a:buChar char="ü"/>
            </a:pP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DL-HMM:   </a:t>
            </a:r>
            <a:r>
              <a:rPr lang="en-US" altLang="zh-CN" sz="2000" dirty="0">
                <a:solidFill>
                  <a:srgbClr val="0070C0"/>
                </a:solidFill>
                <a:latin typeface="Times New Roman" panose="02020603050405020304" pitchFamily="18" charset="0"/>
                <a:ea typeface="黑体" panose="02010609060101010101" pitchFamily="49" charset="-122"/>
                <a:cs typeface="Times New Roman" panose="02020603050405020304" pitchFamily="18" charset="0"/>
              </a:rPr>
              <a:t>DNN-HMM</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 </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sym typeface="Wingdings" panose="05000000000000000000" pitchFamily="2" charset="2"/>
              </a:rPr>
              <a:t> </a:t>
            </a:r>
            <a:r>
              <a:rPr lang="en-US" altLang="zh-CN" sz="2000" dirty="0">
                <a:solidFill>
                  <a:srgbClr val="0070C0"/>
                </a:solidFill>
                <a:latin typeface="Times New Roman" panose="02020603050405020304" pitchFamily="18" charset="0"/>
                <a:ea typeface="黑体" panose="02010609060101010101" pitchFamily="49" charset="-122"/>
                <a:cs typeface="Times New Roman" panose="02020603050405020304" pitchFamily="18" charset="0"/>
                <a:sym typeface="Wingdings" panose="05000000000000000000" pitchFamily="2" charset="2"/>
              </a:rPr>
              <a:t>RNN-HMM</a:t>
            </a:r>
            <a:r>
              <a:rPr lang="zh-CN" altLang="en-US" sz="2000" dirty="0">
                <a:solidFill>
                  <a:srgbClr val="0070C0"/>
                </a:solidFill>
                <a:latin typeface="Times New Roman" panose="02020603050405020304" pitchFamily="18" charset="0"/>
                <a:ea typeface="黑体" panose="02010609060101010101" pitchFamily="49" charset="-122"/>
                <a:cs typeface="Times New Roman" panose="02020603050405020304" pitchFamily="18" charset="0"/>
                <a:sym typeface="Wingdings" panose="05000000000000000000" pitchFamily="2" charset="2"/>
              </a:rPr>
              <a:t>（</a:t>
            </a:r>
            <a:r>
              <a:rPr lang="en-US" altLang="zh-CN" sz="2000" dirty="0">
                <a:solidFill>
                  <a:srgbClr val="0070C0"/>
                </a:solidFill>
                <a:latin typeface="Times New Roman" panose="02020603050405020304" pitchFamily="18" charset="0"/>
                <a:ea typeface="黑体" panose="02010609060101010101" pitchFamily="49" charset="-122"/>
                <a:cs typeface="Times New Roman" panose="02020603050405020304" pitchFamily="18" charset="0"/>
                <a:sym typeface="Wingdings" panose="05000000000000000000" pitchFamily="2" charset="2"/>
              </a:rPr>
              <a:t>LDNN</a:t>
            </a:r>
            <a:r>
              <a:rPr lang="zh-CN" altLang="en-US" sz="2000" dirty="0">
                <a:solidFill>
                  <a:srgbClr val="0070C0"/>
                </a:solidFill>
                <a:latin typeface="Times New Roman" panose="02020603050405020304" pitchFamily="18" charset="0"/>
                <a:ea typeface="黑体" panose="02010609060101010101" pitchFamily="49" charset="-122"/>
                <a:cs typeface="Times New Roman" panose="02020603050405020304" pitchFamily="18" charset="0"/>
                <a:sym typeface="Wingdings" panose="05000000000000000000" pitchFamily="2" charset="2"/>
              </a:rPr>
              <a:t>）</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sym typeface="Wingdings" panose="05000000000000000000" pitchFamily="2" charset="2"/>
              </a:rPr>
              <a:t> </a:t>
            </a:r>
            <a:r>
              <a:rPr lang="en-US" altLang="zh-CN" sz="2000" dirty="0">
                <a:solidFill>
                  <a:srgbClr val="0070C0"/>
                </a:solidFill>
                <a:latin typeface="Times New Roman" panose="02020603050405020304" pitchFamily="18" charset="0"/>
                <a:ea typeface="黑体" panose="02010609060101010101" pitchFamily="49" charset="-122"/>
                <a:cs typeface="Times New Roman" panose="02020603050405020304" pitchFamily="18" charset="0"/>
                <a:sym typeface="Wingdings" panose="05000000000000000000" pitchFamily="2" charset="2"/>
              </a:rPr>
              <a:t>CLDNN</a:t>
            </a:r>
          </a:p>
          <a:p>
            <a:pPr lvl="1">
              <a:lnSpc>
                <a:spcPct val="150000"/>
              </a:lnSpc>
              <a:spcBef>
                <a:spcPts val="600"/>
              </a:spcBef>
              <a:spcAft>
                <a:spcPts val="600"/>
              </a:spcAft>
              <a:buFont typeface="Wingdings" panose="05000000000000000000" pitchFamily="2" charset="2"/>
              <a:buChar char="ü"/>
            </a:pP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End to end</a:t>
            </a:r>
            <a:r>
              <a:rPr lang="en-US" altLang="zh-CN" sz="2000" dirty="0">
                <a:solidFill>
                  <a:srgbClr val="0070C0"/>
                </a:solidFill>
                <a:latin typeface="Times New Roman" panose="02020603050405020304" pitchFamily="18" charset="0"/>
                <a:ea typeface="黑体" panose="02010609060101010101" pitchFamily="49" charset="-122"/>
                <a:cs typeface="Times New Roman" panose="02020603050405020304" pitchFamily="18" charset="0"/>
              </a:rPr>
              <a:t>:   </a:t>
            </a:r>
            <a:r>
              <a:rPr lang="zh-CN" altLang="en-US" sz="2000" dirty="0">
                <a:solidFill>
                  <a:srgbClr val="0070C0"/>
                </a:solidFill>
                <a:latin typeface="Times New Roman" panose="02020603050405020304" pitchFamily="18" charset="0"/>
                <a:ea typeface="黑体" panose="02010609060101010101" pitchFamily="49" charset="-122"/>
                <a:cs typeface="Times New Roman" panose="02020603050405020304" pitchFamily="18" charset="0"/>
              </a:rPr>
              <a:t>基于</a:t>
            </a:r>
            <a:r>
              <a:rPr lang="en-US" altLang="zh-CN" sz="2000" dirty="0">
                <a:solidFill>
                  <a:srgbClr val="0070C0"/>
                </a:solidFill>
                <a:latin typeface="Times New Roman" panose="02020603050405020304" pitchFamily="18" charset="0"/>
                <a:ea typeface="黑体" panose="02010609060101010101" pitchFamily="49" charset="-122"/>
                <a:cs typeface="Times New Roman" panose="02020603050405020304" pitchFamily="18" charset="0"/>
              </a:rPr>
              <a:t>CTC</a:t>
            </a:r>
            <a:r>
              <a:rPr lang="zh-CN" altLang="en-US" sz="2000" dirty="0">
                <a:solidFill>
                  <a:srgbClr val="0070C0"/>
                </a:solidFill>
                <a:latin typeface="Times New Roman" panose="02020603050405020304" pitchFamily="18" charset="0"/>
                <a:ea typeface="黑体" panose="02010609060101010101" pitchFamily="49" charset="-122"/>
                <a:cs typeface="Times New Roman" panose="02020603050405020304" pitchFamily="18" charset="0"/>
              </a:rPr>
              <a:t>的识别技术、</a:t>
            </a:r>
            <a:endParaRPr lang="en-US" altLang="zh-CN" sz="2000" dirty="0">
              <a:solidFill>
                <a:srgbClr val="0070C0"/>
              </a:solidFill>
              <a:latin typeface="Times New Roman" panose="02020603050405020304" pitchFamily="18" charset="0"/>
              <a:ea typeface="黑体" panose="02010609060101010101" pitchFamily="49" charset="-122"/>
              <a:cs typeface="Times New Roman" panose="02020603050405020304" pitchFamily="18" charset="0"/>
            </a:endParaRPr>
          </a:p>
          <a:p>
            <a:pPr marL="457200" lvl="1" indent="0">
              <a:lnSpc>
                <a:spcPct val="150000"/>
              </a:lnSpc>
              <a:spcBef>
                <a:spcPts val="600"/>
              </a:spcBef>
              <a:spcAft>
                <a:spcPts val="600"/>
              </a:spcAft>
              <a:buNone/>
            </a:pPr>
            <a:r>
              <a:rPr lang="en-US" altLang="zh-CN" sz="2000" dirty="0">
                <a:solidFill>
                  <a:srgbClr val="0070C0"/>
                </a:solidFill>
                <a:latin typeface="Times New Roman" panose="02020603050405020304" pitchFamily="18" charset="0"/>
                <a:ea typeface="黑体" panose="02010609060101010101" pitchFamily="49" charset="-122"/>
                <a:cs typeface="Times New Roman" panose="02020603050405020304" pitchFamily="18" charset="0"/>
              </a:rPr>
              <a:t>                          </a:t>
            </a:r>
            <a:r>
              <a:rPr lang="zh-CN" altLang="en-US" sz="2000" dirty="0">
                <a:solidFill>
                  <a:srgbClr val="0070C0"/>
                </a:solidFill>
                <a:latin typeface="Times New Roman" panose="02020603050405020304" pitchFamily="18" charset="0"/>
                <a:ea typeface="黑体" panose="02010609060101010101" pitchFamily="49" charset="-122"/>
                <a:cs typeface="Times New Roman" panose="02020603050405020304" pitchFamily="18" charset="0"/>
              </a:rPr>
              <a:t>基于</a:t>
            </a:r>
            <a:r>
              <a:rPr lang="en-US" altLang="zh-CN" sz="2000" dirty="0">
                <a:solidFill>
                  <a:srgbClr val="0070C0"/>
                </a:solidFill>
                <a:latin typeface="Times New Roman" panose="02020603050405020304" pitchFamily="18" charset="0"/>
                <a:ea typeface="黑体" panose="02010609060101010101" pitchFamily="49" charset="-122"/>
                <a:cs typeface="Times New Roman" panose="02020603050405020304" pitchFamily="18" charset="0"/>
              </a:rPr>
              <a:t>Attention</a:t>
            </a:r>
            <a:r>
              <a:rPr lang="zh-CN" altLang="en-US" sz="2000" dirty="0">
                <a:solidFill>
                  <a:srgbClr val="0070C0"/>
                </a:solidFill>
                <a:latin typeface="Times New Roman" panose="02020603050405020304" pitchFamily="18" charset="0"/>
                <a:ea typeface="黑体" panose="02010609060101010101" pitchFamily="49" charset="-122"/>
                <a:cs typeface="Times New Roman" panose="02020603050405020304" pitchFamily="18" charset="0"/>
              </a:rPr>
              <a:t>的识别技术、</a:t>
            </a:r>
            <a:endParaRPr lang="en-US" altLang="zh-CN" sz="2000" dirty="0">
              <a:solidFill>
                <a:srgbClr val="0070C0"/>
              </a:solidFill>
              <a:latin typeface="Times New Roman" panose="02020603050405020304" pitchFamily="18" charset="0"/>
              <a:ea typeface="黑体" panose="02010609060101010101" pitchFamily="49" charset="-122"/>
              <a:cs typeface="Times New Roman" panose="02020603050405020304" pitchFamily="18" charset="0"/>
            </a:endParaRPr>
          </a:p>
          <a:p>
            <a:pPr marL="457200" lvl="1" indent="0">
              <a:lnSpc>
                <a:spcPct val="150000"/>
              </a:lnSpc>
              <a:spcBef>
                <a:spcPts val="600"/>
              </a:spcBef>
              <a:spcAft>
                <a:spcPts val="600"/>
              </a:spcAft>
              <a:buNone/>
            </a:pPr>
            <a:r>
              <a:rPr lang="en-US" altLang="zh-CN" sz="2000" dirty="0">
                <a:solidFill>
                  <a:srgbClr val="0070C0"/>
                </a:solidFill>
                <a:latin typeface="Times New Roman" panose="02020603050405020304" pitchFamily="18" charset="0"/>
                <a:ea typeface="黑体" panose="02010609060101010101" pitchFamily="49" charset="-122"/>
                <a:cs typeface="Times New Roman" panose="02020603050405020304" pitchFamily="18" charset="0"/>
              </a:rPr>
              <a:t>                          </a:t>
            </a:r>
            <a:r>
              <a:rPr lang="zh-CN" altLang="en-US" sz="2000" dirty="0">
                <a:solidFill>
                  <a:srgbClr val="0070C0"/>
                </a:solidFill>
                <a:latin typeface="Times New Roman" panose="02020603050405020304" pitchFamily="18" charset="0"/>
                <a:ea typeface="黑体" panose="02010609060101010101" pitchFamily="49" charset="-122"/>
                <a:cs typeface="Times New Roman" panose="02020603050405020304" pitchFamily="18" charset="0"/>
              </a:rPr>
              <a:t>基于</a:t>
            </a:r>
            <a:r>
              <a:rPr lang="en-US" altLang="zh-CN" sz="2000" dirty="0">
                <a:solidFill>
                  <a:srgbClr val="0070C0"/>
                </a:solidFill>
                <a:latin typeface="Times New Roman" panose="02020603050405020304" pitchFamily="18" charset="0"/>
                <a:ea typeface="黑体" panose="02010609060101010101" pitchFamily="49" charset="-122"/>
                <a:cs typeface="Times New Roman" panose="02020603050405020304" pitchFamily="18" charset="0"/>
              </a:rPr>
              <a:t>RNN-T</a:t>
            </a:r>
            <a:r>
              <a:rPr lang="zh-CN" altLang="en-US" sz="2000" dirty="0">
                <a:solidFill>
                  <a:srgbClr val="0070C0"/>
                </a:solidFill>
                <a:latin typeface="Times New Roman" panose="02020603050405020304" pitchFamily="18" charset="0"/>
                <a:ea typeface="黑体" panose="02010609060101010101" pitchFamily="49" charset="-122"/>
                <a:cs typeface="Times New Roman" panose="02020603050405020304" pitchFamily="18" charset="0"/>
              </a:rPr>
              <a:t>的识别技术、</a:t>
            </a:r>
            <a:endParaRPr lang="en-US" altLang="zh-CN" sz="2000" dirty="0">
              <a:solidFill>
                <a:srgbClr val="0070C0"/>
              </a:solidFill>
              <a:latin typeface="Times New Roman" panose="02020603050405020304" pitchFamily="18" charset="0"/>
              <a:ea typeface="黑体" panose="02010609060101010101" pitchFamily="49" charset="-122"/>
              <a:cs typeface="Times New Roman" panose="02020603050405020304" pitchFamily="18" charset="0"/>
            </a:endParaRPr>
          </a:p>
          <a:p>
            <a:pPr marL="457200" lvl="1" indent="0">
              <a:lnSpc>
                <a:spcPct val="150000"/>
              </a:lnSpc>
              <a:spcBef>
                <a:spcPts val="600"/>
              </a:spcBef>
              <a:spcAft>
                <a:spcPts val="600"/>
              </a:spcAft>
              <a:buNone/>
            </a:pPr>
            <a:r>
              <a:rPr lang="en-US" altLang="zh-CN" sz="2000" dirty="0">
                <a:solidFill>
                  <a:srgbClr val="0070C0"/>
                </a:solidFill>
                <a:latin typeface="Times New Roman" panose="02020603050405020304" pitchFamily="18" charset="0"/>
                <a:ea typeface="黑体" panose="02010609060101010101" pitchFamily="49" charset="-122"/>
                <a:cs typeface="Times New Roman" panose="02020603050405020304" pitchFamily="18" charset="0"/>
              </a:rPr>
              <a:t>                          </a:t>
            </a:r>
            <a:r>
              <a:rPr lang="zh-CN" altLang="en-US" sz="2000" dirty="0">
                <a:solidFill>
                  <a:srgbClr val="0070C0"/>
                </a:solidFill>
                <a:latin typeface="Times New Roman" panose="02020603050405020304" pitchFamily="18" charset="0"/>
                <a:ea typeface="黑体" panose="02010609060101010101" pitchFamily="49" charset="-122"/>
                <a:cs typeface="Times New Roman" panose="02020603050405020304" pitchFamily="18" charset="0"/>
              </a:rPr>
              <a:t>基于</a:t>
            </a:r>
            <a:r>
              <a:rPr lang="en-US" altLang="zh-CN" sz="2000" dirty="0">
                <a:solidFill>
                  <a:srgbClr val="0070C0"/>
                </a:solidFill>
                <a:latin typeface="Times New Roman" panose="02020603050405020304" pitchFamily="18" charset="0"/>
                <a:ea typeface="黑体" panose="02010609060101010101" pitchFamily="49" charset="-122"/>
                <a:cs typeface="Times New Roman" panose="02020603050405020304" pitchFamily="18" charset="0"/>
              </a:rPr>
              <a:t>Conformer</a:t>
            </a:r>
            <a:r>
              <a:rPr lang="zh-CN" altLang="en-US" sz="2000" dirty="0">
                <a:solidFill>
                  <a:srgbClr val="0070C0"/>
                </a:solidFill>
                <a:latin typeface="Times New Roman" panose="02020603050405020304" pitchFamily="18" charset="0"/>
                <a:ea typeface="黑体" panose="02010609060101010101" pitchFamily="49" charset="-122"/>
                <a:cs typeface="Times New Roman" panose="02020603050405020304" pitchFamily="18" charset="0"/>
              </a:rPr>
              <a:t>的识别技术等</a:t>
            </a:r>
            <a:endParaRPr lang="en-US" altLang="zh-CN" sz="2000" dirty="0">
              <a:solidFill>
                <a:srgbClr val="0070C0"/>
              </a:solidFill>
              <a:latin typeface="Times New Roman" panose="02020603050405020304" pitchFamily="18" charset="0"/>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3245159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24611">
                                            <p:txEl>
                                              <p:pRg st="1" end="1"/>
                                            </p:txEl>
                                          </p:spTgt>
                                        </p:tgtEl>
                                        <p:attrNameLst>
                                          <p:attrName>style.visibility</p:attrName>
                                        </p:attrNameLst>
                                      </p:cBhvr>
                                      <p:to>
                                        <p:strVal val="visible"/>
                                      </p:to>
                                    </p:set>
                                    <p:animEffect transition="in" filter="wipe(up)">
                                      <p:cBhvr>
                                        <p:cTn id="7" dur="500"/>
                                        <p:tgtEl>
                                          <p:spTgt spid="324611">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324611">
                                            <p:txEl>
                                              <p:pRg st="2" end="2"/>
                                            </p:txEl>
                                          </p:spTgt>
                                        </p:tgtEl>
                                        <p:attrNameLst>
                                          <p:attrName>style.visibility</p:attrName>
                                        </p:attrNameLst>
                                      </p:cBhvr>
                                      <p:to>
                                        <p:strVal val="visible"/>
                                      </p:to>
                                    </p:set>
                                    <p:animEffect transition="in" filter="wipe(up)">
                                      <p:cBhvr>
                                        <p:cTn id="12" dur="500"/>
                                        <p:tgtEl>
                                          <p:spTgt spid="324611">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324611">
                                            <p:txEl>
                                              <p:pRg st="3" end="3"/>
                                            </p:txEl>
                                          </p:spTgt>
                                        </p:tgtEl>
                                        <p:attrNameLst>
                                          <p:attrName>style.visibility</p:attrName>
                                        </p:attrNameLst>
                                      </p:cBhvr>
                                      <p:to>
                                        <p:strVal val="visible"/>
                                      </p:to>
                                    </p:set>
                                    <p:animEffect transition="in" filter="wipe(up)">
                                      <p:cBhvr>
                                        <p:cTn id="17" dur="500"/>
                                        <p:tgtEl>
                                          <p:spTgt spid="324611">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324611">
                                            <p:txEl>
                                              <p:pRg st="4" end="4"/>
                                            </p:txEl>
                                          </p:spTgt>
                                        </p:tgtEl>
                                        <p:attrNameLst>
                                          <p:attrName>style.visibility</p:attrName>
                                        </p:attrNameLst>
                                      </p:cBhvr>
                                      <p:to>
                                        <p:strVal val="visible"/>
                                      </p:to>
                                    </p:set>
                                    <p:animEffect transition="in" filter="wipe(up)">
                                      <p:cBhvr>
                                        <p:cTn id="22" dur="500"/>
                                        <p:tgtEl>
                                          <p:spTgt spid="324611">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324611">
                                            <p:txEl>
                                              <p:pRg st="5" end="5"/>
                                            </p:txEl>
                                          </p:spTgt>
                                        </p:tgtEl>
                                        <p:attrNameLst>
                                          <p:attrName>style.visibility</p:attrName>
                                        </p:attrNameLst>
                                      </p:cBhvr>
                                      <p:to>
                                        <p:strVal val="visible"/>
                                      </p:to>
                                    </p:set>
                                    <p:animEffect transition="in" filter="wipe(up)">
                                      <p:cBhvr>
                                        <p:cTn id="27" dur="500"/>
                                        <p:tgtEl>
                                          <p:spTgt spid="324611">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324611">
                                            <p:txEl>
                                              <p:pRg st="6" end="6"/>
                                            </p:txEl>
                                          </p:spTgt>
                                        </p:tgtEl>
                                        <p:attrNameLst>
                                          <p:attrName>style.visibility</p:attrName>
                                        </p:attrNameLst>
                                      </p:cBhvr>
                                      <p:to>
                                        <p:strVal val="visible"/>
                                      </p:to>
                                    </p:set>
                                    <p:animEffect transition="in" filter="wipe(up)">
                                      <p:cBhvr>
                                        <p:cTn id="32" dur="500"/>
                                        <p:tgtEl>
                                          <p:spTgt spid="324611">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标题 1"/>
          <p:cNvSpPr>
            <a:spLocks noGrp="1"/>
          </p:cNvSpPr>
          <p:nvPr>
            <p:ph type="title"/>
          </p:nvPr>
        </p:nvSpPr>
        <p:spPr/>
        <p:txBody>
          <a:bodyPr/>
          <a:lstStyle/>
          <a:p>
            <a:r>
              <a:rPr lang="zh-CN" altLang="en-US" dirty="0"/>
              <a:t>语音识别算法</a:t>
            </a:r>
            <a:r>
              <a:rPr lang="en-US" altLang="zh-CN" dirty="0"/>
              <a:t>:DNN-HMM</a:t>
            </a:r>
            <a:endParaRPr lang="zh-CN" altLang="en-US" dirty="0"/>
          </a:p>
        </p:txBody>
      </p:sp>
      <p:sp>
        <p:nvSpPr>
          <p:cNvPr id="324611" name="内容占位符 2"/>
          <p:cNvSpPr>
            <a:spLocks noGrp="1"/>
          </p:cNvSpPr>
          <p:nvPr>
            <p:ph idx="1"/>
          </p:nvPr>
        </p:nvSpPr>
        <p:spPr>
          <a:xfrm>
            <a:off x="457200" y="1341438"/>
            <a:ext cx="8229600" cy="5256212"/>
          </a:xfrm>
        </p:spPr>
        <p:txBody>
          <a:bodyPr/>
          <a:lstStyle/>
          <a:p>
            <a:pPr>
              <a:lnSpc>
                <a:spcPct val="150000"/>
              </a:lnSpc>
              <a:spcBef>
                <a:spcPts val="600"/>
              </a:spcBef>
              <a:spcAft>
                <a:spcPts val="600"/>
              </a:spcAft>
              <a:buFont typeface="Wingdings" panose="05000000000000000000" pitchFamily="2" charset="2"/>
              <a:buChar char="p"/>
            </a:pP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GMM-HMM   </a:t>
            </a:r>
            <a:r>
              <a:rPr lang="en-US" altLang="zh-CN" sz="2400" dirty="0">
                <a:latin typeface="仿宋" panose="02010609060101010101" pitchFamily="49" charset="-122"/>
                <a:ea typeface="仿宋" panose="02010609060101010101" pitchFamily="49" charset="-122"/>
                <a:cs typeface="Times New Roman" panose="02020603050405020304" pitchFamily="18" charset="0"/>
              </a:rPr>
              <a:t>→  </a:t>
            </a:r>
            <a:r>
              <a:rPr lang="en-US" altLang="zh-CN" sz="2400" dirty="0">
                <a:solidFill>
                  <a:srgbClr val="0070C0"/>
                </a:solidFill>
                <a:latin typeface="Times New Roman" panose="02020603050405020304" pitchFamily="18" charset="0"/>
                <a:ea typeface="黑体" panose="02010609060101010101" pitchFamily="49" charset="-122"/>
                <a:cs typeface="Times New Roman" panose="02020603050405020304" pitchFamily="18" charset="0"/>
              </a:rPr>
              <a:t>DNN-HMM</a:t>
            </a:r>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60032" y="2780928"/>
            <a:ext cx="3888432" cy="3434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图片 5"/>
          <p:cNvPicPr/>
          <p:nvPr/>
        </p:nvPicPr>
        <p:blipFill>
          <a:blip r:embed="rId3">
            <a:extLst>
              <a:ext uri="{28A0092B-C50C-407E-A947-70E740481C1C}">
                <a14:useLocalDpi xmlns:a14="http://schemas.microsoft.com/office/drawing/2010/main" val="0"/>
              </a:ext>
            </a:extLst>
          </a:blip>
          <a:stretch>
            <a:fillRect/>
          </a:stretch>
        </p:blipFill>
        <p:spPr>
          <a:xfrm>
            <a:off x="611560" y="3068960"/>
            <a:ext cx="3067050" cy="2609850"/>
          </a:xfrm>
          <a:prstGeom prst="rect">
            <a:avLst/>
          </a:prstGeom>
        </p:spPr>
      </p:pic>
      <p:sp>
        <p:nvSpPr>
          <p:cNvPr id="2" name="右箭头 1"/>
          <p:cNvSpPr/>
          <p:nvPr/>
        </p:nvSpPr>
        <p:spPr bwMode="auto">
          <a:xfrm>
            <a:off x="4139952" y="4365104"/>
            <a:ext cx="432048" cy="144016"/>
          </a:xfrm>
          <a:prstGeom prst="rightArrow">
            <a:avLst/>
          </a:prstGeom>
          <a:solidFill>
            <a:srgbClr val="C00000"/>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pitchFamily="34" charset="0"/>
              <a:ea typeface="宋体" pitchFamily="2" charset="-122"/>
            </a:endParaRPr>
          </a:p>
        </p:txBody>
      </p:sp>
    </p:spTree>
    <p:extLst>
      <p:ext uri="{BB962C8B-B14F-4D97-AF65-F5344CB8AC3E}">
        <p14:creationId xmlns:p14="http://schemas.microsoft.com/office/powerpoint/2010/main" val="1163760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24611">
                                            <p:txEl>
                                              <p:pRg st="0" end="0"/>
                                            </p:txEl>
                                          </p:spTgt>
                                        </p:tgtEl>
                                        <p:attrNameLst>
                                          <p:attrName>style.visibility</p:attrName>
                                        </p:attrNameLst>
                                      </p:cBhvr>
                                      <p:to>
                                        <p:strVal val="visible"/>
                                      </p:to>
                                    </p:set>
                                    <p:animEffect transition="in" filter="wipe(up)">
                                      <p:cBhvr>
                                        <p:cTn id="7" dur="500"/>
                                        <p:tgtEl>
                                          <p:spTgt spid="3246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up)">
                                      <p:cBhvr>
                                        <p:cTn id="12" dur="500"/>
                                        <p:tgtEl>
                                          <p:spTgt spid="6"/>
                                        </p:tgtEl>
                                      </p:cBhvr>
                                    </p:animEffect>
                                  </p:childTnLst>
                                </p:cTn>
                              </p:par>
                            </p:childTnLst>
                          </p:cTn>
                        </p:par>
                        <p:par>
                          <p:cTn id="13" fill="hold">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wipe(left)">
                                      <p:cBhvr>
                                        <p:cTn id="16" dur="500"/>
                                        <p:tgtEl>
                                          <p:spTgt spid="2"/>
                                        </p:tgtEl>
                                      </p:cBhvr>
                                    </p:animEffect>
                                  </p:childTnLst>
                                </p:cTn>
                              </p:par>
                            </p:childTnLst>
                          </p:cTn>
                        </p:par>
                        <p:par>
                          <p:cTn id="17" fill="hold">
                            <p:stCondLst>
                              <p:cond delay="1000"/>
                            </p:stCondLst>
                            <p:childTnLst>
                              <p:par>
                                <p:cTn id="18" presetID="22" presetClass="entr" presetSubtype="1" fill="hold" nodeType="after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wipe(up)">
                                      <p:cBhvr>
                                        <p:cTn id="2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IMING" val="|0.3|8"/>
</p:tagLst>
</file>

<file path=ppt/theme/theme1.xml><?xml version="1.0" encoding="utf-8"?>
<a:theme xmlns:a="http://schemas.openxmlformats.org/drawingml/2006/main" name="1_Radial">
  <a:themeElements>
    <a:clrScheme name="1_Radial 1">
      <a:dk1>
        <a:srgbClr val="000000"/>
      </a:dk1>
      <a:lt1>
        <a:srgbClr val="FFFFFF"/>
      </a:lt1>
      <a:dk2>
        <a:srgbClr val="FFFFFF"/>
      </a:dk2>
      <a:lt2>
        <a:srgbClr val="669999"/>
      </a:lt2>
      <a:accent1>
        <a:srgbClr val="99CCFF"/>
      </a:accent1>
      <a:accent2>
        <a:srgbClr val="9999FF"/>
      </a:accent2>
      <a:accent3>
        <a:srgbClr val="FFFFFF"/>
      </a:accent3>
      <a:accent4>
        <a:srgbClr val="000000"/>
      </a:accent4>
      <a:accent5>
        <a:srgbClr val="CAE2FF"/>
      </a:accent5>
      <a:accent6>
        <a:srgbClr val="8A8AE7"/>
      </a:accent6>
      <a:hlink>
        <a:srgbClr val="996666"/>
      </a:hlink>
      <a:folHlink>
        <a:srgbClr val="6666CC"/>
      </a:folHlink>
    </a:clrScheme>
    <a:fontScheme name="1_Radial">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pitchFamily="34" charset="0"/>
            <a:ea typeface="宋体" pitchFamily="2" charset="-122"/>
          </a:defRPr>
        </a:defPPr>
      </a:lstStyle>
    </a:lnDef>
  </a:objectDefaults>
  <a:extraClrSchemeLst>
    <a:extraClrScheme>
      <a:clrScheme name="1_Radial 1">
        <a:dk1>
          <a:srgbClr val="000000"/>
        </a:dk1>
        <a:lt1>
          <a:srgbClr val="FFFFFF"/>
        </a:lt1>
        <a:dk2>
          <a:srgbClr val="FFFFFF"/>
        </a:dk2>
        <a:lt2>
          <a:srgbClr val="669999"/>
        </a:lt2>
        <a:accent1>
          <a:srgbClr val="99CCFF"/>
        </a:accent1>
        <a:accent2>
          <a:srgbClr val="9999FF"/>
        </a:accent2>
        <a:accent3>
          <a:srgbClr val="FFFFFF"/>
        </a:accent3>
        <a:accent4>
          <a:srgbClr val="000000"/>
        </a:accent4>
        <a:accent5>
          <a:srgbClr val="CAE2FF"/>
        </a:accent5>
        <a:accent6>
          <a:srgbClr val="8A8AE7"/>
        </a:accent6>
        <a:hlink>
          <a:srgbClr val="996666"/>
        </a:hlink>
        <a:folHlink>
          <a:srgbClr val="6666CC"/>
        </a:folHlink>
      </a:clrScheme>
      <a:clrMap bg1="lt1" tx1="dk1" bg2="lt2" tx2="dk2" accent1="accent1" accent2="accent2" accent3="accent3" accent4="accent4" accent5="accent5" accent6="accent6" hlink="hlink" folHlink="folHlink"/>
    </a:extraClrScheme>
    <a:extraClrScheme>
      <a:clrScheme name="1_Radial 2">
        <a:dk1>
          <a:srgbClr val="000000"/>
        </a:dk1>
        <a:lt1>
          <a:srgbClr val="FFFFFF"/>
        </a:lt1>
        <a:dk2>
          <a:srgbClr val="FFFFFF"/>
        </a:dk2>
        <a:lt2>
          <a:srgbClr val="817F3F"/>
        </a:lt2>
        <a:accent1>
          <a:srgbClr val="FFCC00"/>
        </a:accent1>
        <a:accent2>
          <a:srgbClr val="CC9900"/>
        </a:accent2>
        <a:accent3>
          <a:srgbClr val="FFFFFF"/>
        </a:accent3>
        <a:accent4>
          <a:srgbClr val="000000"/>
        </a:accent4>
        <a:accent5>
          <a:srgbClr val="FFE2AA"/>
        </a:accent5>
        <a:accent6>
          <a:srgbClr val="B98A00"/>
        </a:accent6>
        <a:hlink>
          <a:srgbClr val="996666"/>
        </a:hlink>
        <a:folHlink>
          <a:srgbClr val="C94503"/>
        </a:folHlink>
      </a:clrScheme>
      <a:clrMap bg1="lt1" tx1="dk1" bg2="lt2" tx2="dk2" accent1="accent1" accent2="accent2" accent3="accent3" accent4="accent4" accent5="accent5" accent6="accent6" hlink="hlink" folHlink="folHlink"/>
    </a:extraClrScheme>
    <a:extraClrScheme>
      <a:clrScheme name="1_Radial 3">
        <a:dk1>
          <a:srgbClr val="CC6600"/>
        </a:dk1>
        <a:lt1>
          <a:srgbClr val="FFFFFF"/>
        </a:lt1>
        <a:dk2>
          <a:srgbClr val="800000"/>
        </a:dk2>
        <a:lt2>
          <a:srgbClr val="FFFFFF"/>
        </a:lt2>
        <a:accent1>
          <a:srgbClr val="FF6600"/>
        </a:accent1>
        <a:accent2>
          <a:srgbClr val="33CCCC"/>
        </a:accent2>
        <a:accent3>
          <a:srgbClr val="C0AAAA"/>
        </a:accent3>
        <a:accent4>
          <a:srgbClr val="DADADA"/>
        </a:accent4>
        <a:accent5>
          <a:srgbClr val="FFB8AA"/>
        </a:accent5>
        <a:accent6>
          <a:srgbClr val="2DB9B9"/>
        </a:accent6>
        <a:hlink>
          <a:srgbClr val="99FF33"/>
        </a:hlink>
        <a:folHlink>
          <a:srgbClr val="CC3300"/>
        </a:folHlink>
      </a:clrScheme>
      <a:clrMap bg1="dk2" tx1="lt1" bg2="dk1" tx2="lt2" accent1="accent1" accent2="accent2" accent3="accent3" accent4="accent4" accent5="accent5" accent6="accent6" hlink="hlink" folHlink="folHlink"/>
    </a:extraClrScheme>
    <a:extraClrScheme>
      <a:clrScheme name="1_Radial 4">
        <a:dk1>
          <a:srgbClr val="993300"/>
        </a:dk1>
        <a:lt1>
          <a:srgbClr val="FFFFFF"/>
        </a:lt1>
        <a:dk2>
          <a:srgbClr val="431A01"/>
        </a:dk2>
        <a:lt2>
          <a:srgbClr val="FFFFFF"/>
        </a:lt2>
        <a:accent1>
          <a:srgbClr val="FFCC00"/>
        </a:accent1>
        <a:accent2>
          <a:srgbClr val="FF9966"/>
        </a:accent2>
        <a:accent3>
          <a:srgbClr val="B0ABAA"/>
        </a:accent3>
        <a:accent4>
          <a:srgbClr val="DADADA"/>
        </a:accent4>
        <a:accent5>
          <a:srgbClr val="FFE2AA"/>
        </a:accent5>
        <a:accent6>
          <a:srgbClr val="E78A5C"/>
        </a:accent6>
        <a:hlink>
          <a:srgbClr val="FF6600"/>
        </a:hlink>
        <a:folHlink>
          <a:srgbClr val="CC3300"/>
        </a:folHlink>
      </a:clrScheme>
      <a:clrMap bg1="dk2" tx1="lt1" bg2="dk1" tx2="lt2" accent1="accent1" accent2="accent2" accent3="accent3" accent4="accent4" accent5="accent5" accent6="accent6" hlink="hlink" folHlink="folHlink"/>
    </a:extraClrScheme>
    <a:extraClrScheme>
      <a:clrScheme name="1_Radial 5">
        <a:dk1>
          <a:srgbClr val="75878B"/>
        </a:dk1>
        <a:lt1>
          <a:srgbClr val="FFFFFF"/>
        </a:lt1>
        <a:dk2>
          <a:srgbClr val="260000"/>
        </a:dk2>
        <a:lt2>
          <a:srgbClr val="FFFFFF"/>
        </a:lt2>
        <a:accent1>
          <a:srgbClr val="0099CC"/>
        </a:accent1>
        <a:accent2>
          <a:srgbClr val="FF3300"/>
        </a:accent2>
        <a:accent3>
          <a:srgbClr val="ACAAAA"/>
        </a:accent3>
        <a:accent4>
          <a:srgbClr val="DADADA"/>
        </a:accent4>
        <a:accent5>
          <a:srgbClr val="AACAE2"/>
        </a:accent5>
        <a:accent6>
          <a:srgbClr val="E72D00"/>
        </a:accent6>
        <a:hlink>
          <a:srgbClr val="FFCC00"/>
        </a:hlink>
        <a:folHlink>
          <a:srgbClr val="CC0000"/>
        </a:folHlink>
      </a:clrScheme>
      <a:clrMap bg1="dk2" tx1="lt1" bg2="dk1" tx2="lt2" accent1="accent1" accent2="accent2" accent3="accent3" accent4="accent4" accent5="accent5" accent6="accent6" hlink="hlink" folHlink="folHlink"/>
    </a:extraClrScheme>
    <a:extraClrScheme>
      <a:clrScheme name="1_Radial 6">
        <a:dk1>
          <a:srgbClr val="666699"/>
        </a:dk1>
        <a:lt1>
          <a:srgbClr val="FFFFFF"/>
        </a:lt1>
        <a:dk2>
          <a:srgbClr val="000000"/>
        </a:dk2>
        <a:lt2>
          <a:srgbClr val="FFFFFF"/>
        </a:lt2>
        <a:accent1>
          <a:srgbClr val="9966FF"/>
        </a:accent1>
        <a:accent2>
          <a:srgbClr val="99CCFF"/>
        </a:accent2>
        <a:accent3>
          <a:srgbClr val="AAAAAA"/>
        </a:accent3>
        <a:accent4>
          <a:srgbClr val="DADADA"/>
        </a:accent4>
        <a:accent5>
          <a:srgbClr val="CAB8FF"/>
        </a:accent5>
        <a:accent6>
          <a:srgbClr val="8AB9E7"/>
        </a:accent6>
        <a:hlink>
          <a:srgbClr val="FFFFCC"/>
        </a:hlink>
        <a:folHlink>
          <a:srgbClr val="6600CC"/>
        </a:folHlink>
      </a:clrScheme>
      <a:clrMap bg1="dk2" tx1="lt1" bg2="dk1" tx2="lt2" accent1="accent1" accent2="accent2" accent3="accent3" accent4="accent4" accent5="accent5" accent6="accent6" hlink="hlink" folHlink="folHlink"/>
    </a:extraClrScheme>
    <a:extraClrScheme>
      <a:clrScheme name="1_Radial 7">
        <a:dk1>
          <a:srgbClr val="666699"/>
        </a:dk1>
        <a:lt1>
          <a:srgbClr val="FFFFFF"/>
        </a:lt1>
        <a:dk2>
          <a:srgbClr val="2A2A40"/>
        </a:dk2>
        <a:lt2>
          <a:srgbClr val="FFFFFF"/>
        </a:lt2>
        <a:accent1>
          <a:srgbClr val="006699"/>
        </a:accent1>
        <a:accent2>
          <a:srgbClr val="CC9900"/>
        </a:accent2>
        <a:accent3>
          <a:srgbClr val="ACACAF"/>
        </a:accent3>
        <a:accent4>
          <a:srgbClr val="DADADA"/>
        </a:accent4>
        <a:accent5>
          <a:srgbClr val="AAB8CA"/>
        </a:accent5>
        <a:accent6>
          <a:srgbClr val="B98A00"/>
        </a:accent6>
        <a:hlink>
          <a:srgbClr val="CC6600"/>
        </a:hlink>
        <a:folHlink>
          <a:srgbClr val="6C948A"/>
        </a:folHlink>
      </a:clrScheme>
      <a:clrMap bg1="dk2" tx1="lt1" bg2="dk1" tx2="lt2" accent1="accent1" accent2="accent2" accent3="accent3" accent4="accent4" accent5="accent5" accent6="accent6" hlink="hlink" folHlink="folHlink"/>
    </a:extraClrScheme>
    <a:extraClrScheme>
      <a:clrScheme name="1_Radial 8">
        <a:dk1>
          <a:srgbClr val="BECBD8"/>
        </a:dk1>
        <a:lt1>
          <a:srgbClr val="FFFFFF"/>
        </a:lt1>
        <a:dk2>
          <a:srgbClr val="2B335B"/>
        </a:dk2>
        <a:lt2>
          <a:srgbClr val="FFFFFF"/>
        </a:lt2>
        <a:accent1>
          <a:srgbClr val="0099CC"/>
        </a:accent1>
        <a:accent2>
          <a:srgbClr val="B5DBE3"/>
        </a:accent2>
        <a:accent3>
          <a:srgbClr val="ACADB5"/>
        </a:accent3>
        <a:accent4>
          <a:srgbClr val="DADADA"/>
        </a:accent4>
        <a:accent5>
          <a:srgbClr val="AACAE2"/>
        </a:accent5>
        <a:accent6>
          <a:srgbClr val="A4C6CE"/>
        </a:accent6>
        <a:hlink>
          <a:srgbClr val="FFCC00"/>
        </a:hlink>
        <a:folHlink>
          <a:srgbClr val="58648C"/>
        </a:folHlink>
      </a:clrScheme>
      <a:clrMap bg1="dk2" tx1="lt1" bg2="dk1" tx2="lt2" accent1="accent1" accent2="accent2" accent3="accent3" accent4="accent4" accent5="accent5" accent6="accent6" hlink="hlink" folHlink="folHlink"/>
    </a:extraClrScheme>
    <a:extraClrScheme>
      <a:clrScheme name="1_Radial 9">
        <a:dk1>
          <a:srgbClr val="3333FF"/>
        </a:dk1>
        <a:lt1>
          <a:srgbClr val="FFFFFF"/>
        </a:lt1>
        <a:dk2>
          <a:srgbClr val="000099"/>
        </a:dk2>
        <a:lt2>
          <a:srgbClr val="FFFFFF"/>
        </a:lt2>
        <a:accent1>
          <a:srgbClr val="339966"/>
        </a:accent1>
        <a:accent2>
          <a:srgbClr val="9999FF"/>
        </a:accent2>
        <a:accent3>
          <a:srgbClr val="AAAACA"/>
        </a:accent3>
        <a:accent4>
          <a:srgbClr val="DADADA"/>
        </a:accent4>
        <a:accent5>
          <a:srgbClr val="ADCAB8"/>
        </a:accent5>
        <a:accent6>
          <a:srgbClr val="8A8AE7"/>
        </a:accent6>
        <a:hlink>
          <a:srgbClr val="FFFF99"/>
        </a:hlink>
        <a:folHlink>
          <a:srgbClr val="17A0D1"/>
        </a:folHlink>
      </a:clrScheme>
      <a:clrMap bg1="dk2" tx1="lt1" bg2="dk1" tx2="lt2" accent1="accent1" accent2="accent2" accent3="accent3" accent4="accent4" accent5="accent5" accent6="accent6" hlink="hlink" folHlink="folHlink"/>
    </a:extraClrScheme>
    <a:extraClrScheme>
      <a:clrScheme name="1_Radial 10">
        <a:dk1>
          <a:srgbClr val="808000"/>
        </a:dk1>
        <a:lt1>
          <a:srgbClr val="FFFFFF"/>
        </a:lt1>
        <a:dk2>
          <a:srgbClr val="354418"/>
        </a:dk2>
        <a:lt2>
          <a:srgbClr val="FFFFFF"/>
        </a:lt2>
        <a:accent1>
          <a:srgbClr val="60897C"/>
        </a:accent1>
        <a:accent2>
          <a:srgbClr val="99CC00"/>
        </a:accent2>
        <a:accent3>
          <a:srgbClr val="AEB0AB"/>
        </a:accent3>
        <a:accent4>
          <a:srgbClr val="DADADA"/>
        </a:accent4>
        <a:accent5>
          <a:srgbClr val="B6C4BF"/>
        </a:accent5>
        <a:accent6>
          <a:srgbClr val="8AB900"/>
        </a:accent6>
        <a:hlink>
          <a:srgbClr val="CCCC00"/>
        </a:hlink>
        <a:folHlink>
          <a:srgbClr val="66990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Radial">
  <a:themeElements>
    <a:clrScheme name="Radial 1">
      <a:dk1>
        <a:srgbClr val="000000"/>
      </a:dk1>
      <a:lt1>
        <a:srgbClr val="FFFFFF"/>
      </a:lt1>
      <a:dk2>
        <a:srgbClr val="FFFFFF"/>
      </a:dk2>
      <a:lt2>
        <a:srgbClr val="669999"/>
      </a:lt2>
      <a:accent1>
        <a:srgbClr val="99CCFF"/>
      </a:accent1>
      <a:accent2>
        <a:srgbClr val="9999FF"/>
      </a:accent2>
      <a:accent3>
        <a:srgbClr val="FFFFFF"/>
      </a:accent3>
      <a:accent4>
        <a:srgbClr val="000000"/>
      </a:accent4>
      <a:accent5>
        <a:srgbClr val="CAE2FF"/>
      </a:accent5>
      <a:accent6>
        <a:srgbClr val="8A8AE7"/>
      </a:accent6>
      <a:hlink>
        <a:srgbClr val="996666"/>
      </a:hlink>
      <a:folHlink>
        <a:srgbClr val="6666CC"/>
      </a:folHlink>
    </a:clrScheme>
    <a:fontScheme name="Radial">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pitchFamily="34" charset="0"/>
            <a:ea typeface="宋体" pitchFamily="2" charset="-122"/>
          </a:defRPr>
        </a:defPPr>
      </a:lstStyle>
    </a:lnDef>
  </a:objectDefaults>
  <a:extraClrSchemeLst>
    <a:extraClrScheme>
      <a:clrScheme name="Radial 1">
        <a:dk1>
          <a:srgbClr val="000000"/>
        </a:dk1>
        <a:lt1>
          <a:srgbClr val="FFFFFF"/>
        </a:lt1>
        <a:dk2>
          <a:srgbClr val="FFFFFF"/>
        </a:dk2>
        <a:lt2>
          <a:srgbClr val="669999"/>
        </a:lt2>
        <a:accent1>
          <a:srgbClr val="99CCFF"/>
        </a:accent1>
        <a:accent2>
          <a:srgbClr val="9999FF"/>
        </a:accent2>
        <a:accent3>
          <a:srgbClr val="FFFFFF"/>
        </a:accent3>
        <a:accent4>
          <a:srgbClr val="000000"/>
        </a:accent4>
        <a:accent5>
          <a:srgbClr val="CAE2FF"/>
        </a:accent5>
        <a:accent6>
          <a:srgbClr val="8A8AE7"/>
        </a:accent6>
        <a:hlink>
          <a:srgbClr val="996666"/>
        </a:hlink>
        <a:folHlink>
          <a:srgbClr val="6666CC"/>
        </a:folHlink>
      </a:clrScheme>
      <a:clrMap bg1="lt1" tx1="dk1" bg2="lt2" tx2="dk2" accent1="accent1" accent2="accent2" accent3="accent3" accent4="accent4" accent5="accent5" accent6="accent6" hlink="hlink" folHlink="folHlink"/>
    </a:extraClrScheme>
    <a:extraClrScheme>
      <a:clrScheme name="Radial 2">
        <a:dk1>
          <a:srgbClr val="000000"/>
        </a:dk1>
        <a:lt1>
          <a:srgbClr val="FFFFFF"/>
        </a:lt1>
        <a:dk2>
          <a:srgbClr val="FFFFFF"/>
        </a:dk2>
        <a:lt2>
          <a:srgbClr val="817F3F"/>
        </a:lt2>
        <a:accent1>
          <a:srgbClr val="FFCC00"/>
        </a:accent1>
        <a:accent2>
          <a:srgbClr val="CC9900"/>
        </a:accent2>
        <a:accent3>
          <a:srgbClr val="FFFFFF"/>
        </a:accent3>
        <a:accent4>
          <a:srgbClr val="000000"/>
        </a:accent4>
        <a:accent5>
          <a:srgbClr val="FFE2AA"/>
        </a:accent5>
        <a:accent6>
          <a:srgbClr val="B98A00"/>
        </a:accent6>
        <a:hlink>
          <a:srgbClr val="996666"/>
        </a:hlink>
        <a:folHlink>
          <a:srgbClr val="C94503"/>
        </a:folHlink>
      </a:clrScheme>
      <a:clrMap bg1="lt1" tx1="dk1" bg2="lt2" tx2="dk2" accent1="accent1" accent2="accent2" accent3="accent3" accent4="accent4" accent5="accent5" accent6="accent6" hlink="hlink" folHlink="folHlink"/>
    </a:extraClrScheme>
    <a:extraClrScheme>
      <a:clrScheme name="Radial 3">
        <a:dk1>
          <a:srgbClr val="CC6600"/>
        </a:dk1>
        <a:lt1>
          <a:srgbClr val="FFFFFF"/>
        </a:lt1>
        <a:dk2>
          <a:srgbClr val="800000"/>
        </a:dk2>
        <a:lt2>
          <a:srgbClr val="FFFFFF"/>
        </a:lt2>
        <a:accent1>
          <a:srgbClr val="FF6600"/>
        </a:accent1>
        <a:accent2>
          <a:srgbClr val="33CCCC"/>
        </a:accent2>
        <a:accent3>
          <a:srgbClr val="C0AAAA"/>
        </a:accent3>
        <a:accent4>
          <a:srgbClr val="DADADA"/>
        </a:accent4>
        <a:accent5>
          <a:srgbClr val="FFB8AA"/>
        </a:accent5>
        <a:accent6>
          <a:srgbClr val="2DB9B9"/>
        </a:accent6>
        <a:hlink>
          <a:srgbClr val="99FF33"/>
        </a:hlink>
        <a:folHlink>
          <a:srgbClr val="CC3300"/>
        </a:folHlink>
      </a:clrScheme>
      <a:clrMap bg1="dk2" tx1="lt1" bg2="dk1" tx2="lt2" accent1="accent1" accent2="accent2" accent3="accent3" accent4="accent4" accent5="accent5" accent6="accent6" hlink="hlink" folHlink="folHlink"/>
    </a:extraClrScheme>
    <a:extraClrScheme>
      <a:clrScheme name="Radial 4">
        <a:dk1>
          <a:srgbClr val="993300"/>
        </a:dk1>
        <a:lt1>
          <a:srgbClr val="FFFFFF"/>
        </a:lt1>
        <a:dk2>
          <a:srgbClr val="431A01"/>
        </a:dk2>
        <a:lt2>
          <a:srgbClr val="FFFFFF"/>
        </a:lt2>
        <a:accent1>
          <a:srgbClr val="FFCC00"/>
        </a:accent1>
        <a:accent2>
          <a:srgbClr val="FF9966"/>
        </a:accent2>
        <a:accent3>
          <a:srgbClr val="B0ABAA"/>
        </a:accent3>
        <a:accent4>
          <a:srgbClr val="DADADA"/>
        </a:accent4>
        <a:accent5>
          <a:srgbClr val="FFE2AA"/>
        </a:accent5>
        <a:accent6>
          <a:srgbClr val="E78A5C"/>
        </a:accent6>
        <a:hlink>
          <a:srgbClr val="FF6600"/>
        </a:hlink>
        <a:folHlink>
          <a:srgbClr val="CC3300"/>
        </a:folHlink>
      </a:clrScheme>
      <a:clrMap bg1="dk2" tx1="lt1" bg2="dk1" tx2="lt2" accent1="accent1" accent2="accent2" accent3="accent3" accent4="accent4" accent5="accent5" accent6="accent6" hlink="hlink" folHlink="folHlink"/>
    </a:extraClrScheme>
    <a:extraClrScheme>
      <a:clrScheme name="Radial 5">
        <a:dk1>
          <a:srgbClr val="75878B"/>
        </a:dk1>
        <a:lt1>
          <a:srgbClr val="FFFFFF"/>
        </a:lt1>
        <a:dk2>
          <a:srgbClr val="260000"/>
        </a:dk2>
        <a:lt2>
          <a:srgbClr val="FFFFFF"/>
        </a:lt2>
        <a:accent1>
          <a:srgbClr val="0099CC"/>
        </a:accent1>
        <a:accent2>
          <a:srgbClr val="FF3300"/>
        </a:accent2>
        <a:accent3>
          <a:srgbClr val="ACAAAA"/>
        </a:accent3>
        <a:accent4>
          <a:srgbClr val="DADADA"/>
        </a:accent4>
        <a:accent5>
          <a:srgbClr val="AACAE2"/>
        </a:accent5>
        <a:accent6>
          <a:srgbClr val="E72D00"/>
        </a:accent6>
        <a:hlink>
          <a:srgbClr val="FFCC00"/>
        </a:hlink>
        <a:folHlink>
          <a:srgbClr val="CC0000"/>
        </a:folHlink>
      </a:clrScheme>
      <a:clrMap bg1="dk2" tx1="lt1" bg2="dk1" tx2="lt2" accent1="accent1" accent2="accent2" accent3="accent3" accent4="accent4" accent5="accent5" accent6="accent6" hlink="hlink" folHlink="folHlink"/>
    </a:extraClrScheme>
    <a:extraClrScheme>
      <a:clrScheme name="Radial 6">
        <a:dk1>
          <a:srgbClr val="666699"/>
        </a:dk1>
        <a:lt1>
          <a:srgbClr val="FFFFFF"/>
        </a:lt1>
        <a:dk2>
          <a:srgbClr val="000000"/>
        </a:dk2>
        <a:lt2>
          <a:srgbClr val="FFFFFF"/>
        </a:lt2>
        <a:accent1>
          <a:srgbClr val="9966FF"/>
        </a:accent1>
        <a:accent2>
          <a:srgbClr val="99CCFF"/>
        </a:accent2>
        <a:accent3>
          <a:srgbClr val="AAAAAA"/>
        </a:accent3>
        <a:accent4>
          <a:srgbClr val="DADADA"/>
        </a:accent4>
        <a:accent5>
          <a:srgbClr val="CAB8FF"/>
        </a:accent5>
        <a:accent6>
          <a:srgbClr val="8AB9E7"/>
        </a:accent6>
        <a:hlink>
          <a:srgbClr val="FFFFCC"/>
        </a:hlink>
        <a:folHlink>
          <a:srgbClr val="6600CC"/>
        </a:folHlink>
      </a:clrScheme>
      <a:clrMap bg1="dk2" tx1="lt1" bg2="dk1" tx2="lt2" accent1="accent1" accent2="accent2" accent3="accent3" accent4="accent4" accent5="accent5" accent6="accent6" hlink="hlink" folHlink="folHlink"/>
    </a:extraClrScheme>
    <a:extraClrScheme>
      <a:clrScheme name="Radial 7">
        <a:dk1>
          <a:srgbClr val="666699"/>
        </a:dk1>
        <a:lt1>
          <a:srgbClr val="FFFFFF"/>
        </a:lt1>
        <a:dk2>
          <a:srgbClr val="2A2A40"/>
        </a:dk2>
        <a:lt2>
          <a:srgbClr val="FFFFFF"/>
        </a:lt2>
        <a:accent1>
          <a:srgbClr val="006699"/>
        </a:accent1>
        <a:accent2>
          <a:srgbClr val="CC9900"/>
        </a:accent2>
        <a:accent3>
          <a:srgbClr val="ACACAF"/>
        </a:accent3>
        <a:accent4>
          <a:srgbClr val="DADADA"/>
        </a:accent4>
        <a:accent5>
          <a:srgbClr val="AAB8CA"/>
        </a:accent5>
        <a:accent6>
          <a:srgbClr val="B98A00"/>
        </a:accent6>
        <a:hlink>
          <a:srgbClr val="CC6600"/>
        </a:hlink>
        <a:folHlink>
          <a:srgbClr val="6C948A"/>
        </a:folHlink>
      </a:clrScheme>
      <a:clrMap bg1="dk2" tx1="lt1" bg2="dk1" tx2="lt2" accent1="accent1" accent2="accent2" accent3="accent3" accent4="accent4" accent5="accent5" accent6="accent6" hlink="hlink" folHlink="folHlink"/>
    </a:extraClrScheme>
    <a:extraClrScheme>
      <a:clrScheme name="Radial 8">
        <a:dk1>
          <a:srgbClr val="BECBD8"/>
        </a:dk1>
        <a:lt1>
          <a:srgbClr val="FFFFFF"/>
        </a:lt1>
        <a:dk2>
          <a:srgbClr val="2B335B"/>
        </a:dk2>
        <a:lt2>
          <a:srgbClr val="FFFFFF"/>
        </a:lt2>
        <a:accent1>
          <a:srgbClr val="0099CC"/>
        </a:accent1>
        <a:accent2>
          <a:srgbClr val="B5DBE3"/>
        </a:accent2>
        <a:accent3>
          <a:srgbClr val="ACADB5"/>
        </a:accent3>
        <a:accent4>
          <a:srgbClr val="DADADA"/>
        </a:accent4>
        <a:accent5>
          <a:srgbClr val="AACAE2"/>
        </a:accent5>
        <a:accent6>
          <a:srgbClr val="A4C6CE"/>
        </a:accent6>
        <a:hlink>
          <a:srgbClr val="FFCC00"/>
        </a:hlink>
        <a:folHlink>
          <a:srgbClr val="58648C"/>
        </a:folHlink>
      </a:clrScheme>
      <a:clrMap bg1="dk2" tx1="lt1" bg2="dk1" tx2="lt2" accent1="accent1" accent2="accent2" accent3="accent3" accent4="accent4" accent5="accent5" accent6="accent6" hlink="hlink" folHlink="folHlink"/>
    </a:extraClrScheme>
    <a:extraClrScheme>
      <a:clrScheme name="Radial 9">
        <a:dk1>
          <a:srgbClr val="3333FF"/>
        </a:dk1>
        <a:lt1>
          <a:srgbClr val="FFFFFF"/>
        </a:lt1>
        <a:dk2>
          <a:srgbClr val="000099"/>
        </a:dk2>
        <a:lt2>
          <a:srgbClr val="FFFFFF"/>
        </a:lt2>
        <a:accent1>
          <a:srgbClr val="339966"/>
        </a:accent1>
        <a:accent2>
          <a:srgbClr val="9999FF"/>
        </a:accent2>
        <a:accent3>
          <a:srgbClr val="AAAACA"/>
        </a:accent3>
        <a:accent4>
          <a:srgbClr val="DADADA"/>
        </a:accent4>
        <a:accent5>
          <a:srgbClr val="ADCAB8"/>
        </a:accent5>
        <a:accent6>
          <a:srgbClr val="8A8AE7"/>
        </a:accent6>
        <a:hlink>
          <a:srgbClr val="FFFF99"/>
        </a:hlink>
        <a:folHlink>
          <a:srgbClr val="17A0D1"/>
        </a:folHlink>
      </a:clrScheme>
      <a:clrMap bg1="dk2" tx1="lt1" bg2="dk1" tx2="lt2" accent1="accent1" accent2="accent2" accent3="accent3" accent4="accent4" accent5="accent5" accent6="accent6" hlink="hlink" folHlink="folHlink"/>
    </a:extraClrScheme>
    <a:extraClrScheme>
      <a:clrScheme name="Radial 10">
        <a:dk1>
          <a:srgbClr val="808000"/>
        </a:dk1>
        <a:lt1>
          <a:srgbClr val="FFFFFF"/>
        </a:lt1>
        <a:dk2>
          <a:srgbClr val="354418"/>
        </a:dk2>
        <a:lt2>
          <a:srgbClr val="FFFFFF"/>
        </a:lt2>
        <a:accent1>
          <a:srgbClr val="60897C"/>
        </a:accent1>
        <a:accent2>
          <a:srgbClr val="99CC00"/>
        </a:accent2>
        <a:accent3>
          <a:srgbClr val="AEB0AB"/>
        </a:accent3>
        <a:accent4>
          <a:srgbClr val="DADADA"/>
        </a:accent4>
        <a:accent5>
          <a:srgbClr val="B6C4BF"/>
        </a:accent5>
        <a:accent6>
          <a:srgbClr val="8AB900"/>
        </a:accent6>
        <a:hlink>
          <a:srgbClr val="CCCC00"/>
        </a:hlink>
        <a:folHlink>
          <a:srgbClr val="66990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9525" cap="flat" cmpd="sng" algn="ctr">
          <a:solidFill>
            <a:schemeClr val="tx1"/>
          </a:solidFill>
          <a:prstDash val="solid"/>
          <a:miter lim="800000"/>
          <a:headEnd type="none" w="med" len="med"/>
          <a:tailEnd type="none" w="med" len="med"/>
        </a:ln>
        <a:effectLst/>
      </a:spPr>
      <a:bodyPr vert="horz" wrap="non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sz="1800" b="0" i="0" u="none" strike="noStrike" cap="none" normalizeH="0" baseline="0" smtClean="0">
            <a:ln>
              <a:noFill/>
            </a:ln>
            <a:solidFill>
              <a:schemeClr val="tx1"/>
            </a:solidFill>
            <a:effectLst/>
            <a:latin typeface="Arial"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pitchFamily="34" charset="0"/>
            <a:ea typeface="宋体" pitchFamily="2" charset="-122"/>
          </a:defRPr>
        </a:defPPr>
      </a:lstStyle>
    </a:ln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Capsules</Template>
  <TotalTime>4780</TotalTime>
  <Words>2125</Words>
  <Application>Microsoft Office PowerPoint</Application>
  <PresentationFormat>全屏显示(4:3)</PresentationFormat>
  <Paragraphs>292</Paragraphs>
  <Slides>49</Slides>
  <Notes>27</Notes>
  <HiddenSlides>0</HiddenSlides>
  <MMClips>0</MMClips>
  <ScaleCrop>false</ScaleCrop>
  <HeadingPairs>
    <vt:vector size="8" baseType="variant">
      <vt:variant>
        <vt:lpstr>已用的字体</vt:lpstr>
      </vt:variant>
      <vt:variant>
        <vt:i4>11</vt:i4>
      </vt:variant>
      <vt:variant>
        <vt:lpstr>主题</vt:lpstr>
      </vt:variant>
      <vt:variant>
        <vt:i4>3</vt:i4>
      </vt:variant>
      <vt:variant>
        <vt:lpstr>嵌入 OLE 服务器</vt:lpstr>
      </vt:variant>
      <vt:variant>
        <vt:i4>3</vt:i4>
      </vt:variant>
      <vt:variant>
        <vt:lpstr>幻灯片标题</vt:lpstr>
      </vt:variant>
      <vt:variant>
        <vt:i4>49</vt:i4>
      </vt:variant>
    </vt:vector>
  </HeadingPairs>
  <TitlesOfParts>
    <vt:vector size="66" baseType="lpstr">
      <vt:lpstr>仿宋</vt:lpstr>
      <vt:lpstr>黑体</vt:lpstr>
      <vt:lpstr>华文细黑</vt:lpstr>
      <vt:lpstr>宋体</vt:lpstr>
      <vt:lpstr>Microsoft YaHei</vt:lpstr>
      <vt:lpstr>幼圆</vt:lpstr>
      <vt:lpstr>Arial</vt:lpstr>
      <vt:lpstr>Arial Black</vt:lpstr>
      <vt:lpstr>Arial Narrow</vt:lpstr>
      <vt:lpstr>Times New Roman</vt:lpstr>
      <vt:lpstr>Wingdings</vt:lpstr>
      <vt:lpstr>1_Radial</vt:lpstr>
      <vt:lpstr>Radial</vt:lpstr>
      <vt:lpstr>默认设计模板</vt:lpstr>
      <vt:lpstr>Microsoft Equation 3.0</vt:lpstr>
      <vt:lpstr>公式</vt:lpstr>
      <vt:lpstr>Equation</vt:lpstr>
      <vt:lpstr>第二章 DNN和HMM混合的 语音识别技术 </vt:lpstr>
      <vt:lpstr>PowerPoint 演示文稿</vt:lpstr>
      <vt:lpstr>GMM-HMM方法的不足</vt:lpstr>
      <vt:lpstr>寻找替换GMM的分类器</vt:lpstr>
      <vt:lpstr>深度学习</vt:lpstr>
      <vt:lpstr>深度学习</vt:lpstr>
      <vt:lpstr>深度学习</vt:lpstr>
      <vt:lpstr>基于深度学习的语音识别技术</vt:lpstr>
      <vt:lpstr>语音识别算法:DNN-HMM</vt:lpstr>
      <vt:lpstr>语音识别算法:DNN-HMM</vt:lpstr>
      <vt:lpstr>语音识别算法:DNN-HMM</vt:lpstr>
      <vt:lpstr>语音识别算法:DNN-HMM</vt:lpstr>
      <vt:lpstr>语音识别算法:DNN-HMM</vt:lpstr>
      <vt:lpstr>语音识别算法:DNN-HMM</vt:lpstr>
      <vt:lpstr>语音识别算法:DNN-HMM</vt:lpstr>
      <vt:lpstr>语音识别算法:DNN-HMM</vt:lpstr>
      <vt:lpstr>语音识别算法:DNN-HMM</vt:lpstr>
      <vt:lpstr>语音识别算法:DNN-HMM</vt:lpstr>
      <vt:lpstr>语音识别算法:DNN-HMM</vt:lpstr>
      <vt:lpstr>语音识别算法:DNN-HMM</vt:lpstr>
      <vt:lpstr>语音识别算法:DNN-HMM</vt:lpstr>
      <vt:lpstr>语音识别算法:DNN-HMM</vt:lpstr>
      <vt:lpstr>语音识别算法:DNN-HMM</vt:lpstr>
      <vt:lpstr>语音识别算法:DNN-HMM</vt:lpstr>
      <vt:lpstr>语音识别算法:DNN-HMM</vt:lpstr>
      <vt:lpstr>语音识别算法:DNN-HMM</vt:lpstr>
      <vt:lpstr>语音识别算法:DNN-HMM</vt:lpstr>
      <vt:lpstr>语音识别算法:RNN-HMM</vt:lpstr>
      <vt:lpstr>语音识别算法:RNN-HMM</vt:lpstr>
      <vt:lpstr>语音识别算法:RNN-HMM</vt:lpstr>
      <vt:lpstr>语音识别算法:RNN-HMM</vt:lpstr>
      <vt:lpstr>语音识别算法:RNN-HMM</vt:lpstr>
      <vt:lpstr>语音识别算法:RNN-HMM</vt:lpstr>
      <vt:lpstr>语音识别算法:RNN-HMM</vt:lpstr>
      <vt:lpstr>语音识别算法:RNN-HMM</vt:lpstr>
      <vt:lpstr>语音识别算法:RNN-HMM</vt:lpstr>
      <vt:lpstr>语音识别算法:RNN-HMM</vt:lpstr>
      <vt:lpstr>语音识别算法:RNN-HMM</vt:lpstr>
      <vt:lpstr>语音识别算法:RNN-HMM</vt:lpstr>
      <vt:lpstr>语音识别算法:RNN-HMM</vt:lpstr>
      <vt:lpstr>语音识别算法:RNN-HMM</vt:lpstr>
      <vt:lpstr>语音识别算法:RNN-HMM</vt:lpstr>
      <vt:lpstr>语音识别算法:CLDNN</vt:lpstr>
      <vt:lpstr>语音识别算法:CLDNN</vt:lpstr>
      <vt:lpstr>语音识别算法:CLDNN</vt:lpstr>
      <vt:lpstr>语音识别算法:CLDNN</vt:lpstr>
      <vt:lpstr>PowerPoint 演示文稿</vt:lpstr>
      <vt:lpstr>语音识别算法:CLDNN</vt:lpstr>
      <vt:lpstr>语音识别算法:CLDNN</vt:lpstr>
    </vt:vector>
  </TitlesOfParts>
  <Company>雨薇在线</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语音信号处理</dc:title>
  <dc:creator>雨薇</dc:creator>
  <cp:lastModifiedBy>sadan</cp:lastModifiedBy>
  <cp:revision>195</cp:revision>
  <cp:lastPrinted>2018-09-25T10:48:26Z</cp:lastPrinted>
  <dcterms:created xsi:type="dcterms:W3CDTF">2004-08-18T11:10:35Z</dcterms:created>
  <dcterms:modified xsi:type="dcterms:W3CDTF">2022-08-29T07:45:12Z</dcterms:modified>
</cp:coreProperties>
</file>